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 id="263" r:id="rId6"/>
    <p:sldId id="264" r:id="rId7"/>
    <p:sldId id="265" r:id="rId8"/>
    <p:sldId id="266" r:id="rId9"/>
    <p:sldId id="267" r:id="rId10"/>
    <p:sldId id="268" r:id="rId11"/>
    <p:sldId id="269" r:id="rId12"/>
    <p:sldId id="270" r:id="rId13"/>
    <p:sldId id="271" r:id="rId14"/>
    <p:sldId id="272" r:id="rId1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F6AEB17-3EAB-45B8-AC43-1FBBDEE7CECC}" type="datetimeFigureOut">
              <a:rPr lang="de-DE" smtClean="0"/>
              <a:t>04.08.2022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55826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6AEB17-3EAB-45B8-AC43-1FBBDEE7CECC}" type="datetimeFigureOut">
              <a:rPr lang="de-DE" smtClean="0"/>
              <a:t>04.08.2022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517625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6AEB17-3EAB-45B8-AC43-1FBBDEE7CECC}" type="datetimeFigureOut">
              <a:rPr lang="de-DE" smtClean="0"/>
              <a:t>04.08.2022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3121977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F6AEB17-3EAB-45B8-AC43-1FBBDEE7CECC}" type="datetimeFigureOut">
              <a:rPr lang="de-DE" smtClean="0"/>
              <a:t>04.08.2022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2231008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F6AEB17-3EAB-45B8-AC43-1FBBDEE7CECC}" type="datetimeFigureOut">
              <a:rPr lang="de-DE" smtClean="0"/>
              <a:t>04.08.2022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3008161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F6AEB17-3EAB-45B8-AC43-1FBBDEE7CECC}" type="datetimeFigureOut">
              <a:rPr lang="de-DE" smtClean="0"/>
              <a:t>04.08.2022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2497180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F6AEB17-3EAB-45B8-AC43-1FBBDEE7CECC}" type="datetimeFigureOut">
              <a:rPr lang="de-DE" smtClean="0"/>
              <a:t>04.08.2022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1722305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F6AEB17-3EAB-45B8-AC43-1FBBDEE7CECC}" type="datetimeFigureOut">
              <a:rPr lang="de-DE" smtClean="0"/>
              <a:t>04.08.2022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1639063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F6AEB17-3EAB-45B8-AC43-1FBBDEE7CECC}" type="datetimeFigureOut">
              <a:rPr lang="de-DE" smtClean="0"/>
              <a:t>04.08.2022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390374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F6AEB17-3EAB-45B8-AC43-1FBBDEE7CECC}" type="datetimeFigureOut">
              <a:rPr lang="de-DE" smtClean="0"/>
              <a:t>04.08.2022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31406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F6AEB17-3EAB-45B8-AC43-1FBBDEE7CECC}" type="datetimeFigureOut">
              <a:rPr lang="de-DE" smtClean="0"/>
              <a:t>04.08.2022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A36ED5B7-50D3-4BD6-9DBE-8CD38EBEF164}" type="slidenum">
              <a:rPr lang="de-DE" smtClean="0"/>
              <a:t>‹Nr.›</a:t>
            </a:fld>
            <a:endParaRPr lang="de-DE"/>
          </a:p>
        </p:txBody>
      </p:sp>
    </p:spTree>
    <p:extLst>
      <p:ext uri="{BB962C8B-B14F-4D97-AF65-F5344CB8AC3E}">
        <p14:creationId xmlns:p14="http://schemas.microsoft.com/office/powerpoint/2010/main" val="2903177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AEB17-3EAB-45B8-AC43-1FBBDEE7CECC}" type="datetimeFigureOut">
              <a:rPr lang="de-DE" smtClean="0"/>
              <a:t>04.08.2022</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6ED5B7-50D3-4BD6-9DBE-8CD38EBEF164}" type="slidenum">
              <a:rPr lang="de-DE" smtClean="0"/>
              <a:t>‹Nr.›</a:t>
            </a:fld>
            <a:endParaRPr lang="de-DE"/>
          </a:p>
        </p:txBody>
      </p:sp>
    </p:spTree>
    <p:extLst>
      <p:ext uri="{BB962C8B-B14F-4D97-AF65-F5344CB8AC3E}">
        <p14:creationId xmlns:p14="http://schemas.microsoft.com/office/powerpoint/2010/main" val="624195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a:bodyPr>
          <a:lstStyle/>
          <a:p>
            <a:pPr marL="0" indent="0" algn="ctr">
              <a:buNone/>
            </a:pPr>
            <a:r>
              <a:rPr lang="de-DE" dirty="0" smtClean="0"/>
              <a:t>Vortrag:</a:t>
            </a:r>
          </a:p>
          <a:p>
            <a:pPr marL="0" indent="0" algn="ctr">
              <a:buNone/>
            </a:pPr>
            <a:endParaRPr lang="de-DE" dirty="0" smtClean="0"/>
          </a:p>
          <a:p>
            <a:pPr marL="0" indent="0" algn="ctr">
              <a:buNone/>
            </a:pPr>
            <a:endParaRPr lang="de-DE" dirty="0"/>
          </a:p>
          <a:p>
            <a:pPr marL="0" indent="0" algn="ctr">
              <a:buNone/>
            </a:pPr>
            <a:r>
              <a:rPr lang="de-DE" b="1" dirty="0" smtClean="0">
                <a:solidFill>
                  <a:srgbClr val="FF0000"/>
                </a:solidFill>
              </a:rPr>
              <a:t>Nachbarliche Wegerechte</a:t>
            </a:r>
          </a:p>
          <a:p>
            <a:pPr marL="0" indent="0" algn="ctr">
              <a:buNone/>
            </a:pPr>
            <a:endParaRPr lang="de-DE" b="1" dirty="0">
              <a:solidFill>
                <a:srgbClr val="FF0000"/>
              </a:solidFill>
            </a:endParaRPr>
          </a:p>
          <a:p>
            <a:pPr marL="0" indent="0" algn="ctr">
              <a:buNone/>
            </a:pPr>
            <a:endParaRPr lang="de-DE" b="1" dirty="0" smtClean="0">
              <a:solidFill>
                <a:srgbClr val="FF0000"/>
              </a:solidFill>
            </a:endParaRPr>
          </a:p>
          <a:p>
            <a:pPr marL="0" indent="0" algn="ctr">
              <a:buNone/>
            </a:pPr>
            <a:r>
              <a:rPr lang="de-DE" sz="1200" b="1" dirty="0" smtClean="0">
                <a:solidFill>
                  <a:srgbClr val="FF0000"/>
                </a:solidFill>
              </a:rPr>
              <a:t>Referentin: Rechtsanwältin Anna Maria Schlaucher</a:t>
            </a:r>
            <a:endParaRPr lang="de-DE" sz="1200" b="1" dirty="0">
              <a:solidFill>
                <a:srgbClr val="FF0000"/>
              </a:solidFill>
            </a:endParaRPr>
          </a:p>
        </p:txBody>
      </p:sp>
    </p:spTree>
    <p:extLst>
      <p:ext uri="{BB962C8B-B14F-4D97-AF65-F5344CB8AC3E}">
        <p14:creationId xmlns:p14="http://schemas.microsoft.com/office/powerpoint/2010/main" val="14332663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32500" lnSpcReduction="20000"/>
          </a:bodyPr>
          <a:lstStyle/>
          <a:p>
            <a:pPr marL="0" indent="0" algn="ctr">
              <a:buNone/>
            </a:pPr>
            <a:r>
              <a:rPr lang="de-DE" sz="5500" b="1" dirty="0">
                <a:solidFill>
                  <a:srgbClr val="00B050"/>
                </a:solidFill>
              </a:rPr>
              <a:t>Das </a:t>
            </a:r>
            <a:r>
              <a:rPr lang="de-DE" sz="5500" b="1" dirty="0" smtClean="0">
                <a:solidFill>
                  <a:srgbClr val="00B050"/>
                </a:solidFill>
              </a:rPr>
              <a:t>Notwegerecht:</a:t>
            </a:r>
          </a:p>
          <a:p>
            <a:pPr marL="0" indent="0" algn="ctr">
              <a:buNone/>
            </a:pPr>
            <a:endParaRPr lang="de-DE" sz="4000" b="1" dirty="0" smtClean="0">
              <a:solidFill>
                <a:srgbClr val="00B050"/>
              </a:solidFill>
            </a:endParaRPr>
          </a:p>
          <a:p>
            <a:pPr marL="0" indent="0">
              <a:buNone/>
            </a:pPr>
            <a:r>
              <a:rPr lang="de-DE" sz="4000" b="1" dirty="0" smtClean="0"/>
              <a:t>Es </a:t>
            </a:r>
            <a:r>
              <a:rPr lang="de-DE" sz="4000" b="1" dirty="0"/>
              <a:t>kann nicht in das Grundbuch eingetragen werden.</a:t>
            </a:r>
          </a:p>
          <a:p>
            <a:pPr marL="0" indent="0">
              <a:buNone/>
            </a:pPr>
            <a:r>
              <a:rPr lang="de-DE" sz="4000" b="1" dirty="0" smtClean="0"/>
              <a:t>Es </a:t>
            </a:r>
            <a:r>
              <a:rPr lang="de-DE" sz="4000" b="1" dirty="0"/>
              <a:t>kann nicht vereinbart werden.</a:t>
            </a:r>
          </a:p>
          <a:p>
            <a:pPr marL="0" indent="0">
              <a:buNone/>
            </a:pPr>
            <a:r>
              <a:rPr lang="de-DE" sz="4000" b="1" dirty="0" smtClean="0"/>
              <a:t>Es </a:t>
            </a:r>
            <a:r>
              <a:rPr lang="de-DE" sz="4000" b="1" dirty="0"/>
              <a:t>besteht auch fort, wenn das Grundstück, über welches der </a:t>
            </a:r>
            <a:r>
              <a:rPr lang="de-DE" sz="4000" b="1" dirty="0" err="1"/>
              <a:t>Notweg</a:t>
            </a:r>
            <a:r>
              <a:rPr lang="de-DE" sz="4000" b="1" dirty="0"/>
              <a:t> verläuft, </a:t>
            </a:r>
            <a:r>
              <a:rPr lang="de-DE" sz="4000" b="1" dirty="0" smtClean="0"/>
              <a:t>verkauft </a:t>
            </a:r>
            <a:r>
              <a:rPr lang="de-DE" sz="4000" b="1" dirty="0"/>
              <a:t>wird.</a:t>
            </a:r>
          </a:p>
          <a:p>
            <a:r>
              <a:rPr lang="de-DE" sz="4000" b="1" dirty="0"/>
              <a:t> </a:t>
            </a:r>
          </a:p>
          <a:p>
            <a:r>
              <a:rPr lang="de-DE" sz="4000" b="1" dirty="0"/>
              <a:t> </a:t>
            </a:r>
          </a:p>
          <a:p>
            <a:pPr marL="0" indent="0">
              <a:buNone/>
            </a:pPr>
            <a:r>
              <a:rPr lang="de-DE" sz="4000" b="1" dirty="0"/>
              <a:t>Ein </a:t>
            </a:r>
            <a:r>
              <a:rPr lang="de-DE" sz="4000" b="1" dirty="0" err="1"/>
              <a:t>Notweg</a:t>
            </a:r>
            <a:r>
              <a:rPr lang="de-DE" sz="4000" b="1" dirty="0"/>
              <a:t> kann nur in Anspruch genommen werden zum Erreichen eines sogenannten gefangenen Grundstückes.</a:t>
            </a:r>
          </a:p>
          <a:p>
            <a:r>
              <a:rPr lang="de-DE" sz="4000" b="1" dirty="0"/>
              <a:t> </a:t>
            </a:r>
          </a:p>
          <a:p>
            <a:r>
              <a:rPr lang="de-DE" dirty="0"/>
              <a:t> </a:t>
            </a:r>
          </a:p>
          <a:p>
            <a:pPr marL="0" indent="0">
              <a:buNone/>
            </a:pPr>
            <a:r>
              <a:rPr lang="de-DE" sz="4900" b="1" dirty="0"/>
              <a:t>§ 917 </a:t>
            </a:r>
            <a:r>
              <a:rPr lang="de-DE" sz="4900" b="1" dirty="0" err="1"/>
              <a:t>Notweg</a:t>
            </a:r>
            <a:endParaRPr lang="de-DE" sz="4900" dirty="0"/>
          </a:p>
          <a:p>
            <a:pPr marL="0" indent="0">
              <a:buNone/>
            </a:pPr>
            <a:r>
              <a:rPr lang="de-DE" sz="4900" dirty="0"/>
              <a:t>(1) Fehlt einem Grundstück die zur ordnungsmäßigen Benutzung notwendige Verbindung mit einem öffentlichen Wege, so kann der Eigentümer von den Nachbarn verlangen, dass sie bis zur Hebung des Mangels die Benutzung ihrer Grundstücke zur Herstellung der erforderlichen Verbindung dulden. Die Richtung des </a:t>
            </a:r>
            <a:r>
              <a:rPr lang="de-DE" sz="4900" dirty="0" err="1"/>
              <a:t>Notwegs</a:t>
            </a:r>
            <a:r>
              <a:rPr lang="de-DE" sz="4900" dirty="0"/>
              <a:t> und der Umfang des Benutzungsrechts werden erforderlichenfalls durch Urteil bestimmt.</a:t>
            </a:r>
          </a:p>
          <a:p>
            <a:pPr marL="0" indent="0">
              <a:buNone/>
            </a:pPr>
            <a:r>
              <a:rPr lang="de-DE" sz="4900" dirty="0"/>
              <a:t>(2) Die Nachbarn, über deren Grundstücke der </a:t>
            </a:r>
            <a:r>
              <a:rPr lang="de-DE" sz="4900" dirty="0" err="1"/>
              <a:t>Notweg</a:t>
            </a:r>
            <a:r>
              <a:rPr lang="de-DE" sz="4900" dirty="0"/>
              <a:t> führt, sind durch eine Geldrente zu entschädigen. Die Vorschriften des § 912 Abs. 2 Satz 2 und der §§ 913, 914, 916 finden entsprechende Anwendung.</a:t>
            </a:r>
          </a:p>
          <a:p>
            <a:r>
              <a:rPr lang="de-DE" sz="4900" dirty="0"/>
              <a:t> </a:t>
            </a:r>
          </a:p>
          <a:p>
            <a:r>
              <a:rPr lang="de-DE" dirty="0"/>
              <a:t>                                     </a:t>
            </a:r>
          </a:p>
          <a:p>
            <a:pPr marL="0" indent="0">
              <a:buNone/>
            </a:pPr>
            <a:endParaRPr lang="de-DE" dirty="0"/>
          </a:p>
        </p:txBody>
      </p:sp>
    </p:spTree>
    <p:extLst>
      <p:ext uri="{BB962C8B-B14F-4D97-AF65-F5344CB8AC3E}">
        <p14:creationId xmlns:p14="http://schemas.microsoft.com/office/powerpoint/2010/main" val="1982563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62500" lnSpcReduction="20000"/>
          </a:bodyPr>
          <a:lstStyle/>
          <a:p>
            <a:pPr marL="0" indent="0">
              <a:buNone/>
            </a:pPr>
            <a:r>
              <a:rPr lang="de-DE" dirty="0" smtClean="0"/>
              <a:t>	    Ausschluss </a:t>
            </a:r>
            <a:r>
              <a:rPr lang="de-DE" dirty="0"/>
              <a:t>des Notwegerechts gemäß § 918 BGB :</a:t>
            </a:r>
          </a:p>
          <a:p>
            <a:pPr marL="0" indent="0">
              <a:buNone/>
            </a:pPr>
            <a:r>
              <a:rPr lang="de-DE" dirty="0"/>
              <a:t> </a:t>
            </a:r>
          </a:p>
          <a:p>
            <a:pPr marL="0" indent="0">
              <a:buNone/>
            </a:pPr>
            <a:r>
              <a:rPr lang="de-DE" b="1" dirty="0"/>
              <a:t>Bürgerliches Gesetzbuch (BGB)</a:t>
            </a:r>
            <a:br>
              <a:rPr lang="de-DE" b="1" dirty="0"/>
            </a:br>
            <a:r>
              <a:rPr lang="de-DE" b="1" dirty="0"/>
              <a:t>§ 918 Ausschluss des </a:t>
            </a:r>
            <a:r>
              <a:rPr lang="de-DE" b="1" dirty="0" smtClean="0"/>
              <a:t>Notwegrechts</a:t>
            </a:r>
          </a:p>
          <a:p>
            <a:pPr marL="0" indent="0">
              <a:buNone/>
            </a:pPr>
            <a:endParaRPr lang="de-DE" dirty="0"/>
          </a:p>
          <a:p>
            <a:pPr marL="0" indent="0">
              <a:buNone/>
            </a:pPr>
            <a:r>
              <a:rPr lang="de-DE" dirty="0" smtClean="0"/>
              <a:t>(1) Die </a:t>
            </a:r>
            <a:r>
              <a:rPr lang="de-DE" dirty="0"/>
              <a:t>Verpflichtung zur Duldung des </a:t>
            </a:r>
            <a:r>
              <a:rPr lang="de-DE" dirty="0" err="1"/>
              <a:t>Notwegs</a:t>
            </a:r>
            <a:r>
              <a:rPr lang="de-DE" dirty="0"/>
              <a:t> tritt nicht ein, wenn die bisherige Verbindung des Grundstücks mit dem öffentlichen Wege durch eine willkürliche Handlung des Eigentümers aufgehoben wird</a:t>
            </a:r>
            <a:r>
              <a:rPr lang="de-DE" dirty="0" smtClean="0"/>
              <a:t>.</a:t>
            </a:r>
          </a:p>
          <a:p>
            <a:pPr marL="0" indent="0">
              <a:buNone/>
            </a:pPr>
            <a:endParaRPr lang="de-DE" dirty="0"/>
          </a:p>
          <a:p>
            <a:pPr marL="0" indent="0">
              <a:buNone/>
            </a:pPr>
            <a:r>
              <a:rPr lang="de-DE" dirty="0"/>
              <a:t>(2) Wird infolge der Veräußerung eines Teils des Grundstücks der veräußerte oder der zurückbehaltene Teil von der Verbindung mit dem öffentlichen Wege abgeschnitten, so hat der Eigentümer desjenigen Teils, über welchen die Verbindung bisher stattgefunden hat, den </a:t>
            </a:r>
            <a:r>
              <a:rPr lang="de-DE" dirty="0" err="1"/>
              <a:t>Notweg</a:t>
            </a:r>
            <a:r>
              <a:rPr lang="de-DE" dirty="0"/>
              <a:t> zu dulden. Der Veräußerung eines Teils steht die Veräußerung eines von mehreren demselben Eigentümer gehörenden Grundstücken gleich.</a:t>
            </a:r>
          </a:p>
          <a:p>
            <a:pPr marL="0" indent="0">
              <a:buNone/>
            </a:pPr>
            <a:r>
              <a:rPr lang="de-DE" dirty="0"/>
              <a:t>  </a:t>
            </a:r>
          </a:p>
          <a:p>
            <a:pPr marL="0" indent="0">
              <a:buNone/>
            </a:pPr>
            <a:endParaRPr lang="de-DE" dirty="0"/>
          </a:p>
        </p:txBody>
      </p:sp>
    </p:spTree>
    <p:extLst>
      <p:ext uri="{BB962C8B-B14F-4D97-AF65-F5344CB8AC3E}">
        <p14:creationId xmlns:p14="http://schemas.microsoft.com/office/powerpoint/2010/main" val="153973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62500" lnSpcReduction="20000"/>
          </a:bodyPr>
          <a:lstStyle/>
          <a:p>
            <a:pPr marL="0" indent="0" algn="ctr">
              <a:buNone/>
            </a:pPr>
            <a:r>
              <a:rPr lang="de-DE" b="1" dirty="0"/>
              <a:t>Rechtsverteidigung der </a:t>
            </a:r>
            <a:r>
              <a:rPr lang="de-DE" b="1" dirty="0" smtClean="0"/>
              <a:t>Wegeberechtigten</a:t>
            </a:r>
            <a:r>
              <a:rPr lang="de-DE" b="1" dirty="0"/>
              <a:t>, wenn die Ausübung des Wegerechtes behindert wird oder seine Ausübung gänzlich unmöglich ist:</a:t>
            </a:r>
          </a:p>
          <a:p>
            <a:pPr marL="0" indent="0" algn="ctr">
              <a:buNone/>
            </a:pPr>
            <a:r>
              <a:rPr lang="de-DE" b="1" dirty="0"/>
              <a:t> </a:t>
            </a:r>
          </a:p>
          <a:p>
            <a:r>
              <a:rPr lang="de-DE" dirty="0" smtClean="0"/>
              <a:t>es </a:t>
            </a:r>
            <a:r>
              <a:rPr lang="de-DE" dirty="0"/>
              <a:t>bestehen Ansprüche auf Unterlassung und Beseitigung des </a:t>
            </a:r>
            <a:r>
              <a:rPr lang="de-DE" dirty="0" smtClean="0"/>
              <a:t>Hindernisses</a:t>
            </a:r>
            <a:endParaRPr lang="de-DE" dirty="0"/>
          </a:p>
          <a:p>
            <a:r>
              <a:rPr lang="de-DE" dirty="0"/>
              <a:t>es können Schadensersatzansprüche gemäß §§ 823, 249 BGB geltend gemacht werden.</a:t>
            </a:r>
          </a:p>
          <a:p>
            <a:pPr marL="0" indent="0">
              <a:buNone/>
            </a:pPr>
            <a:r>
              <a:rPr lang="de-DE" dirty="0"/>
              <a:t> </a:t>
            </a:r>
          </a:p>
          <a:p>
            <a:r>
              <a:rPr lang="de-DE" dirty="0"/>
              <a:t>Aufpassen: Wegerechte sind </a:t>
            </a:r>
            <a:r>
              <a:rPr lang="de-DE" b="1" dirty="0"/>
              <a:t>schonend auszuüben</a:t>
            </a:r>
            <a:r>
              <a:rPr lang="de-DE" dirty="0"/>
              <a:t>, d. h., der Eigentümer des Grundstückes, über welches der Weg führt, kann z.B. ein Tor anbringen, wenn er dem Wegeberechtigten einen Schlüssel überlässt, damit dieser das Tor öffnen und schließen kann; der Eigentümer könnte auch verlangen, dass der Weg nicht mit bestimmten Fahrzeugen, die Schaden an dem Grundstück anrichten, befahren wird, es sei denn, der Einsatz der Fahrzeuge ist zur Ausübung des Wegerechtes unumgänglich. Hier wird es zu Einzelfallentscheidungen kommen.</a:t>
            </a:r>
          </a:p>
          <a:p>
            <a:pPr marL="0" indent="0">
              <a:buNone/>
            </a:pPr>
            <a:endParaRPr lang="de-DE" dirty="0"/>
          </a:p>
        </p:txBody>
      </p:sp>
    </p:spTree>
    <p:extLst>
      <p:ext uri="{BB962C8B-B14F-4D97-AF65-F5344CB8AC3E}">
        <p14:creationId xmlns:p14="http://schemas.microsoft.com/office/powerpoint/2010/main" val="260249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55000" lnSpcReduction="20000"/>
          </a:bodyPr>
          <a:lstStyle/>
          <a:p>
            <a:pPr marL="0" indent="0" algn="ctr">
              <a:buNone/>
            </a:pPr>
            <a:r>
              <a:rPr lang="de-DE" b="1" dirty="0">
                <a:solidFill>
                  <a:srgbClr val="FF0000"/>
                </a:solidFill>
              </a:rPr>
              <a:t>Vorsicht Falle:</a:t>
            </a:r>
          </a:p>
          <a:p>
            <a:pPr marL="0" indent="0" algn="ctr">
              <a:buNone/>
            </a:pPr>
            <a:r>
              <a:rPr lang="de-DE" dirty="0"/>
              <a:t> </a:t>
            </a:r>
          </a:p>
          <a:p>
            <a:pPr marL="0" indent="0" algn="ctr">
              <a:buNone/>
            </a:pPr>
            <a:r>
              <a:rPr lang="de-DE" b="1" dirty="0" smtClean="0">
                <a:solidFill>
                  <a:srgbClr val="FF0000"/>
                </a:solidFill>
              </a:rPr>
              <a:t>Ein </a:t>
            </a:r>
            <a:r>
              <a:rPr lang="de-DE" b="1" dirty="0">
                <a:solidFill>
                  <a:srgbClr val="FF0000"/>
                </a:solidFill>
              </a:rPr>
              <a:t>Wegerecht kann verloren gehen, obwohl es </a:t>
            </a:r>
            <a:r>
              <a:rPr lang="de-DE" b="1" dirty="0" smtClean="0">
                <a:solidFill>
                  <a:srgbClr val="FF0000"/>
                </a:solidFill>
              </a:rPr>
              <a:t>im</a:t>
            </a:r>
            <a:r>
              <a:rPr lang="de-DE" dirty="0">
                <a:solidFill>
                  <a:srgbClr val="FF0000"/>
                </a:solidFill>
              </a:rPr>
              <a:t> </a:t>
            </a:r>
            <a:r>
              <a:rPr lang="de-DE" b="1" dirty="0" smtClean="0">
                <a:solidFill>
                  <a:srgbClr val="FF0000"/>
                </a:solidFill>
              </a:rPr>
              <a:t>Grundbuch </a:t>
            </a:r>
            <a:r>
              <a:rPr lang="de-DE" b="1" dirty="0">
                <a:solidFill>
                  <a:srgbClr val="FF0000"/>
                </a:solidFill>
              </a:rPr>
              <a:t>eingetragen ist!</a:t>
            </a:r>
            <a:endParaRPr lang="de-DE" dirty="0">
              <a:solidFill>
                <a:srgbClr val="FF0000"/>
              </a:solidFill>
            </a:endParaRPr>
          </a:p>
          <a:p>
            <a:pPr marL="0" indent="0" algn="ctr">
              <a:buNone/>
            </a:pPr>
            <a:r>
              <a:rPr lang="de-DE" dirty="0"/>
              <a:t> </a:t>
            </a:r>
          </a:p>
          <a:p>
            <a:pPr marL="0" indent="0">
              <a:buNone/>
            </a:pPr>
            <a:r>
              <a:rPr lang="de-DE" dirty="0"/>
              <a:t> </a:t>
            </a:r>
          </a:p>
          <a:p>
            <a:r>
              <a:rPr lang="de-DE" dirty="0"/>
              <a:t>Wird die Ausübung des Wegerechts behindert oder gestört, muss der Berechtigte innerhalb der gesetzlichen Verjährung die Beseitigung der Behinderung oder der Störung beanspruchen. Lässt er sich die Störung oder Behinderung einfach gefallen und nutzt er deshalb sein Wegerecht nicht, kann der Grundstückseigentümer nach Eintritt der Verjährung die Löschung des Wegerechts beanspruchen (§ 1028 BGB).</a:t>
            </a:r>
          </a:p>
          <a:p>
            <a:pPr marL="0" indent="0">
              <a:buNone/>
            </a:pPr>
            <a:r>
              <a:rPr lang="de-DE" dirty="0"/>
              <a:t> </a:t>
            </a:r>
          </a:p>
          <a:p>
            <a:r>
              <a:rPr lang="de-DE" dirty="0" smtClean="0"/>
              <a:t>Hier </a:t>
            </a:r>
            <a:r>
              <a:rPr lang="de-DE" dirty="0"/>
              <a:t>ist noch zu unterscheiden:</a:t>
            </a:r>
          </a:p>
          <a:p>
            <a:r>
              <a:rPr lang="de-DE" dirty="0"/>
              <a:t>Wird die Ausübung des Wegerechts lediglich gestört, geht es hier um drei Jahre (Verjährung). Wird die Ausübung des Wegerechts gänzlich verhindert, beträgt die Verjährung 30 Jahre (BGH 18.7.2014, Az. V ZR 151/13).</a:t>
            </a:r>
          </a:p>
          <a:p>
            <a:r>
              <a:rPr lang="de-DE" dirty="0"/>
              <a:t> </a:t>
            </a:r>
          </a:p>
          <a:p>
            <a:endParaRPr lang="de-DE" dirty="0"/>
          </a:p>
        </p:txBody>
      </p:sp>
    </p:spTree>
    <p:extLst>
      <p:ext uri="{BB962C8B-B14F-4D97-AF65-F5344CB8AC3E}">
        <p14:creationId xmlns:p14="http://schemas.microsoft.com/office/powerpoint/2010/main" val="27094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55000" lnSpcReduction="20000"/>
          </a:bodyPr>
          <a:lstStyle/>
          <a:p>
            <a:pPr marL="0" indent="0" algn="ctr">
              <a:buNone/>
            </a:pPr>
            <a:r>
              <a:rPr lang="de-DE" b="1" dirty="0">
                <a:solidFill>
                  <a:srgbClr val="FF0000"/>
                </a:solidFill>
              </a:rPr>
              <a:t>Kann der Grundstückseigentümer verlangen, dass ein Wegerecht gelöscht wird?</a:t>
            </a:r>
            <a:endParaRPr lang="de-DE" dirty="0">
              <a:solidFill>
                <a:srgbClr val="FF0000"/>
              </a:solidFill>
            </a:endParaRPr>
          </a:p>
          <a:p>
            <a:pPr marL="0" indent="0">
              <a:buNone/>
            </a:pPr>
            <a:endParaRPr lang="de-DE" dirty="0"/>
          </a:p>
          <a:p>
            <a:r>
              <a:rPr lang="de-DE" dirty="0"/>
              <a:t>Es kommt darauf an: Immer dann, wenn die Grunddienstbarkeit wegen in der Zwischenzeit eingetretener Änderungen der Verhältnisse dem Berechtigten so gut wie keinen Vorteil mehr bringt, andererseits der Eigentümer des belasteten Grundstücks wegen der Grunddienstbarkeit unverhältnismäßig große Nachteile hat (z.B. in Form der Wertminderung seines Grundstückes) kann die Löschung der Grunddienstbarkeit geltend gemacht werden.</a:t>
            </a:r>
          </a:p>
          <a:p>
            <a:r>
              <a:rPr lang="de-DE" dirty="0"/>
              <a:t>Es muss aber ein krasses Missverhältnis bestehen zwischen den Vorteilen, die der Wegeberechtigte hat und den Nachteilen, die der Grundstückseigentümer als Pflichtiger in Kauf nehmen muss. Es wird sich immer um eine Einzelfallentscheidung, die mit einem nicht vorhersehbaren Risiko verbunden ist, handeln.</a:t>
            </a:r>
          </a:p>
          <a:p>
            <a:r>
              <a:rPr lang="de-DE" dirty="0"/>
              <a:t>Wenn der Berechtigte in die Löschung der Grunddienstbarkeit nicht einwilligt, müsste der Eigentümer des Grundstückes, über welches der Weg geführt wird, sein Ziel gerichtlich weiterverfolgen.</a:t>
            </a:r>
          </a:p>
          <a:p>
            <a:pPr marL="0" indent="0">
              <a:buNone/>
            </a:pPr>
            <a:r>
              <a:rPr lang="de-DE" dirty="0"/>
              <a:t> </a:t>
            </a:r>
          </a:p>
          <a:p>
            <a:pPr marL="0" indent="0">
              <a:buNone/>
            </a:pPr>
            <a:endParaRPr lang="de-DE" dirty="0"/>
          </a:p>
        </p:txBody>
      </p:sp>
    </p:spTree>
    <p:extLst>
      <p:ext uri="{BB962C8B-B14F-4D97-AF65-F5344CB8AC3E}">
        <p14:creationId xmlns:p14="http://schemas.microsoft.com/office/powerpoint/2010/main" val="3525083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lstStyle/>
          <a:p>
            <a:pPr marL="0" indent="0" algn="ctr">
              <a:buNone/>
            </a:pPr>
            <a:r>
              <a:rPr lang="de-DE" b="1" dirty="0" smtClean="0">
                <a:solidFill>
                  <a:srgbClr val="92D050"/>
                </a:solidFill>
              </a:rPr>
              <a:t>Begriffsklärung</a:t>
            </a:r>
          </a:p>
          <a:p>
            <a:pPr marL="0" indent="0" algn="ctr">
              <a:buNone/>
            </a:pPr>
            <a:r>
              <a:rPr lang="de-DE" dirty="0" smtClean="0"/>
              <a:t>Wegerecht</a:t>
            </a:r>
          </a:p>
          <a:p>
            <a:pPr marL="0" indent="0" algn="ctr">
              <a:buNone/>
            </a:pPr>
            <a:r>
              <a:rPr lang="de-DE" dirty="0" smtClean="0"/>
              <a:t>Geh- und Fahrrecht</a:t>
            </a:r>
          </a:p>
          <a:p>
            <a:pPr marL="0" indent="0" algn="ctr">
              <a:buNone/>
            </a:pPr>
            <a:r>
              <a:rPr lang="de-DE" dirty="0" smtClean="0"/>
              <a:t>Gewohnheitsrecht</a:t>
            </a:r>
          </a:p>
          <a:p>
            <a:pPr marL="0" indent="0" algn="ctr">
              <a:buNone/>
            </a:pPr>
            <a:r>
              <a:rPr lang="de-DE" dirty="0" smtClean="0"/>
              <a:t>Grunddienstbarkeit</a:t>
            </a:r>
          </a:p>
          <a:p>
            <a:pPr marL="0" indent="0" algn="ctr">
              <a:buNone/>
            </a:pPr>
            <a:r>
              <a:rPr lang="de-DE" dirty="0" smtClean="0"/>
              <a:t>Grundbucheintrag </a:t>
            </a:r>
          </a:p>
          <a:p>
            <a:pPr marL="0" indent="0" algn="ctr">
              <a:buNone/>
            </a:pPr>
            <a:r>
              <a:rPr lang="de-DE" dirty="0" smtClean="0"/>
              <a:t>Notwegerecht   </a:t>
            </a:r>
          </a:p>
          <a:p>
            <a:pPr marL="0" indent="0" algn="ctr">
              <a:buNone/>
            </a:pPr>
            <a:endParaRPr lang="de-DE" dirty="0" smtClean="0"/>
          </a:p>
        </p:txBody>
      </p:sp>
    </p:spTree>
    <p:extLst>
      <p:ext uri="{BB962C8B-B14F-4D97-AF65-F5344CB8AC3E}">
        <p14:creationId xmlns:p14="http://schemas.microsoft.com/office/powerpoint/2010/main" val="368185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lstStyle/>
          <a:p>
            <a:pPr marL="0" indent="0">
              <a:buNone/>
            </a:pPr>
            <a:r>
              <a:rPr lang="de-DE" dirty="0" smtClean="0"/>
              <a:t>Fall: Wegerecht ist eingerichtet</a:t>
            </a:r>
          </a:p>
          <a:p>
            <a:pPr marL="0" indent="0">
              <a:buNone/>
            </a:pPr>
            <a:endParaRPr lang="de-DE" dirty="0"/>
          </a:p>
          <a:p>
            <a:pPr marL="0" indent="0">
              <a:buNone/>
            </a:pPr>
            <a:r>
              <a:rPr lang="de-DE" dirty="0" smtClean="0"/>
              <a:t>Probleme:	</a:t>
            </a:r>
          </a:p>
          <a:p>
            <a:pPr marL="0" indent="0">
              <a:buNone/>
            </a:pPr>
            <a:r>
              <a:rPr lang="de-DE" sz="2000" dirty="0" smtClean="0"/>
              <a:t>Wer darf es nutzen?</a:t>
            </a:r>
          </a:p>
          <a:p>
            <a:pPr marL="0" indent="0">
              <a:buNone/>
            </a:pPr>
            <a:r>
              <a:rPr lang="de-DE" sz="2000" dirty="0" smtClean="0"/>
              <a:t>Auf welche Art und Weise kann es genutzt werden?</a:t>
            </a:r>
          </a:p>
          <a:p>
            <a:pPr marL="0" indent="0">
              <a:buNone/>
            </a:pPr>
            <a:r>
              <a:rPr lang="de-DE" sz="2000" dirty="0" smtClean="0"/>
              <a:t>Darf der Weg durch ein Tor verschlossen werden (z.B. zur Sicherheit der Kinder, die sich auf dem Grundstück bewegen)?</a:t>
            </a:r>
            <a:endParaRPr lang="de-DE" sz="2000" dirty="0"/>
          </a:p>
        </p:txBody>
      </p:sp>
    </p:spTree>
    <p:extLst>
      <p:ext uri="{BB962C8B-B14F-4D97-AF65-F5344CB8AC3E}">
        <p14:creationId xmlns:p14="http://schemas.microsoft.com/office/powerpoint/2010/main" val="265916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a:solidFill>
            <a:srgbClr val="92D050"/>
          </a:solidFill>
        </p:spPr>
        <p:txBody>
          <a:bodyPr>
            <a:normAutofit fontScale="40000" lnSpcReduction="20000"/>
          </a:bodyPr>
          <a:lstStyle/>
          <a:p>
            <a:r>
              <a:rPr lang="de-DE" dirty="0" smtClean="0"/>
              <a:t> </a:t>
            </a:r>
            <a:r>
              <a:rPr lang="de-DE" sz="3500" b="1" dirty="0" smtClean="0">
                <a:solidFill>
                  <a:srgbClr val="FF0000"/>
                </a:solidFill>
              </a:rPr>
              <a:t>Was </a:t>
            </a:r>
            <a:r>
              <a:rPr lang="de-DE" sz="3500" b="1" dirty="0">
                <a:solidFill>
                  <a:srgbClr val="FF0000"/>
                </a:solidFill>
              </a:rPr>
              <a:t>sind Geh- und Fahrrechte?</a:t>
            </a:r>
          </a:p>
          <a:p>
            <a:r>
              <a:rPr lang="de-DE" dirty="0"/>
              <a:t> </a:t>
            </a:r>
          </a:p>
          <a:p>
            <a:r>
              <a:rPr lang="de-DE" b="1" dirty="0"/>
              <a:t>Darunter versteht man alle Formen von </a:t>
            </a:r>
            <a:r>
              <a:rPr lang="de-DE" b="1" dirty="0" smtClean="0"/>
              <a:t>Wegerechten</a:t>
            </a:r>
            <a:r>
              <a:rPr lang="de-DE" b="1" dirty="0"/>
              <a:t>:</a:t>
            </a:r>
          </a:p>
          <a:p>
            <a:r>
              <a:rPr lang="de-DE" b="1" dirty="0"/>
              <a:t> </a:t>
            </a:r>
          </a:p>
          <a:p>
            <a:r>
              <a:rPr lang="de-DE" b="1" u="sng" dirty="0">
                <a:solidFill>
                  <a:schemeClr val="accent2">
                    <a:lumMod val="75000"/>
                  </a:schemeClr>
                </a:solidFill>
              </a:rPr>
              <a:t>- </a:t>
            </a:r>
            <a:r>
              <a:rPr lang="de-DE" b="1" u="sng" dirty="0" smtClean="0">
                <a:solidFill>
                  <a:schemeClr val="accent2">
                    <a:lumMod val="75000"/>
                  </a:schemeClr>
                </a:solidFill>
              </a:rPr>
              <a:t>grundbuchrechtlich gesicherte </a:t>
            </a:r>
            <a:r>
              <a:rPr lang="de-DE" b="1" u="sng" dirty="0">
                <a:solidFill>
                  <a:schemeClr val="accent2">
                    <a:lumMod val="75000"/>
                  </a:schemeClr>
                </a:solidFill>
              </a:rPr>
              <a:t>Wegerechte</a:t>
            </a:r>
            <a:endParaRPr lang="de-DE" b="1" dirty="0">
              <a:solidFill>
                <a:schemeClr val="accent2">
                  <a:lumMod val="75000"/>
                </a:schemeClr>
              </a:solidFill>
            </a:endParaRPr>
          </a:p>
          <a:p>
            <a:r>
              <a:rPr lang="de-DE" b="1" dirty="0"/>
              <a:t>  a) Grunddienstbarkeit gemäß § 1018 BGB</a:t>
            </a:r>
          </a:p>
          <a:p>
            <a:r>
              <a:rPr lang="de-DE" b="1" dirty="0"/>
              <a:t> </a:t>
            </a:r>
            <a:r>
              <a:rPr lang="de-DE" b="1" dirty="0" smtClean="0"/>
              <a:t> b</a:t>
            </a:r>
            <a:r>
              <a:rPr lang="de-DE" b="1" dirty="0"/>
              <a:t>) persönliche Dienstbarkeit gemäß § 1090 Abs. 1 BGB</a:t>
            </a:r>
          </a:p>
          <a:p>
            <a:r>
              <a:rPr lang="de-DE" b="1" dirty="0"/>
              <a:t> </a:t>
            </a:r>
            <a:r>
              <a:rPr lang="de-DE" b="1" dirty="0" smtClean="0"/>
              <a:t> c</a:t>
            </a:r>
            <a:r>
              <a:rPr lang="de-DE" b="1" dirty="0"/>
              <a:t>) Nießbrauch gemäß § 1030 Abs. 1 BGB</a:t>
            </a:r>
          </a:p>
          <a:p>
            <a:r>
              <a:rPr lang="de-DE" b="1" dirty="0" smtClean="0"/>
              <a:t>  notariell </a:t>
            </a:r>
            <a:r>
              <a:rPr lang="de-DE" b="1" dirty="0"/>
              <a:t>vereinbart werden</a:t>
            </a:r>
          </a:p>
          <a:p>
            <a:r>
              <a:rPr lang="de-DE" b="1" dirty="0"/>
              <a:t> </a:t>
            </a:r>
          </a:p>
          <a:p>
            <a:r>
              <a:rPr lang="de-DE" b="1" dirty="0" smtClean="0">
                <a:solidFill>
                  <a:schemeClr val="accent2">
                    <a:lumMod val="75000"/>
                  </a:schemeClr>
                </a:solidFill>
              </a:rPr>
              <a:t>- </a:t>
            </a:r>
            <a:r>
              <a:rPr lang="de-DE" b="1" u="sng" dirty="0" smtClean="0">
                <a:solidFill>
                  <a:schemeClr val="accent2">
                    <a:lumMod val="75000"/>
                  </a:schemeClr>
                </a:solidFill>
              </a:rPr>
              <a:t>Nutzungsrechte, die </a:t>
            </a:r>
            <a:r>
              <a:rPr lang="de-DE" b="1" u="sng" dirty="0">
                <a:solidFill>
                  <a:schemeClr val="accent2">
                    <a:lumMod val="75000"/>
                  </a:schemeClr>
                </a:solidFill>
              </a:rPr>
              <a:t>ohne notarielle Vereinbarung und ohne Eintragung in das </a:t>
            </a:r>
            <a:r>
              <a:rPr lang="de-DE" b="1" u="sng" dirty="0" smtClean="0">
                <a:solidFill>
                  <a:schemeClr val="accent2">
                    <a:lumMod val="75000"/>
                  </a:schemeClr>
                </a:solidFill>
              </a:rPr>
              <a:t>Grundbuch</a:t>
            </a:r>
          </a:p>
          <a:p>
            <a:r>
              <a:rPr lang="de-DE" b="1" dirty="0" smtClean="0">
                <a:solidFill>
                  <a:schemeClr val="accent2">
                    <a:lumMod val="75000"/>
                  </a:schemeClr>
                </a:solidFill>
              </a:rPr>
              <a:t>   </a:t>
            </a:r>
            <a:r>
              <a:rPr lang="de-DE" b="1" u="sng" dirty="0" smtClean="0">
                <a:solidFill>
                  <a:schemeClr val="accent2">
                    <a:lumMod val="75000"/>
                  </a:schemeClr>
                </a:solidFill>
              </a:rPr>
              <a:t>begründet </a:t>
            </a:r>
            <a:r>
              <a:rPr lang="de-DE" b="1" dirty="0" smtClean="0">
                <a:solidFill>
                  <a:schemeClr val="accent2">
                    <a:lumMod val="75000"/>
                  </a:schemeClr>
                </a:solidFill>
              </a:rPr>
              <a:t>werden</a:t>
            </a:r>
            <a:r>
              <a:rPr lang="de-DE" b="1" dirty="0" smtClean="0"/>
              <a:t>, z.B</a:t>
            </a:r>
            <a:r>
              <a:rPr lang="de-DE" b="1" dirty="0"/>
              <a:t>. durch</a:t>
            </a:r>
          </a:p>
          <a:p>
            <a:r>
              <a:rPr lang="de-DE" b="1" dirty="0" smtClean="0"/>
              <a:t>  a</a:t>
            </a:r>
            <a:r>
              <a:rPr lang="de-DE" b="1" dirty="0"/>
              <a:t>) Mietvertrag (in dem Fall wird ein Mietzins geschuldet)</a:t>
            </a:r>
          </a:p>
          <a:p>
            <a:r>
              <a:rPr lang="de-DE" b="1" dirty="0" smtClean="0"/>
              <a:t>  b) </a:t>
            </a:r>
            <a:r>
              <a:rPr lang="de-DE" b="1" dirty="0"/>
              <a:t>Leihe (die Nutzung ist grundsätzlich kostenlos, kann aber jederzeit gekündigt werden)</a:t>
            </a:r>
          </a:p>
          <a:p>
            <a:r>
              <a:rPr lang="de-DE" b="1" dirty="0" smtClean="0"/>
              <a:t>  c) </a:t>
            </a:r>
            <a:r>
              <a:rPr lang="de-DE" b="1" dirty="0"/>
              <a:t>Pachtvertrag (es ist ein Pachtzins geschuldet und es können Nutzungen gezogen werden)</a:t>
            </a:r>
          </a:p>
          <a:p>
            <a:r>
              <a:rPr lang="de-DE" b="1" dirty="0"/>
              <a:t> </a:t>
            </a:r>
          </a:p>
          <a:p>
            <a:r>
              <a:rPr lang="de-DE" b="1" u="sng" dirty="0">
                <a:solidFill>
                  <a:schemeClr val="accent2">
                    <a:lumMod val="75000"/>
                  </a:schemeClr>
                </a:solidFill>
              </a:rPr>
              <a:t>Notwegerechte gemäß § 917 BGB</a:t>
            </a:r>
            <a:r>
              <a:rPr lang="de-DE" b="1" dirty="0">
                <a:solidFill>
                  <a:schemeClr val="accent2">
                    <a:lumMod val="75000"/>
                  </a:schemeClr>
                </a:solidFill>
              </a:rPr>
              <a:t>, </a:t>
            </a:r>
            <a:r>
              <a:rPr lang="de-DE" b="1" dirty="0"/>
              <a:t>zum Erreichen eines gefangenen </a:t>
            </a:r>
            <a:r>
              <a:rPr lang="de-DE" b="1" dirty="0" smtClean="0"/>
              <a:t>Grundstückes</a:t>
            </a:r>
            <a:endParaRPr lang="de-DE" b="1" dirty="0"/>
          </a:p>
          <a:p>
            <a:r>
              <a:rPr lang="de-DE" b="1" dirty="0"/>
              <a:t>Der </a:t>
            </a:r>
            <a:r>
              <a:rPr lang="de-DE" b="1" dirty="0" err="1"/>
              <a:t>Notweg</a:t>
            </a:r>
            <a:r>
              <a:rPr lang="de-DE" b="1" dirty="0"/>
              <a:t> muss gegebenenfalls gerichtlich eingeklagt werden; das Gericht bestimmt die Wegführung </a:t>
            </a:r>
            <a:endParaRPr lang="de-DE" b="1" dirty="0" smtClean="0"/>
          </a:p>
          <a:p>
            <a:r>
              <a:rPr lang="de-DE" b="1" dirty="0" smtClean="0"/>
              <a:t>und </a:t>
            </a:r>
            <a:r>
              <a:rPr lang="de-DE" b="1" dirty="0"/>
              <a:t>setzt auch eine Notwegerente fest.</a:t>
            </a:r>
          </a:p>
          <a:p>
            <a:r>
              <a:rPr lang="de-DE" dirty="0"/>
              <a:t>	</a:t>
            </a:r>
          </a:p>
          <a:p>
            <a:pPr marL="0" indent="0">
              <a:buNone/>
            </a:pPr>
            <a:endParaRPr lang="de-DE" dirty="0"/>
          </a:p>
        </p:txBody>
      </p:sp>
    </p:spTree>
    <p:extLst>
      <p:ext uri="{BB962C8B-B14F-4D97-AF65-F5344CB8AC3E}">
        <p14:creationId xmlns:p14="http://schemas.microsoft.com/office/powerpoint/2010/main" val="1490306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 calcmode="lin" valueType="num">
                                      <p:cBhvr additive="base">
                                        <p:cTn id="4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2" end="12"/>
                                            </p:txEl>
                                          </p:spTgt>
                                        </p:tgtEl>
                                        <p:attrNameLst>
                                          <p:attrName>style.visibility</p:attrName>
                                        </p:attrNameLst>
                                      </p:cBhvr>
                                      <p:to>
                                        <p:strVal val="visible"/>
                                      </p:to>
                                    </p:set>
                                    <p:anim calcmode="lin" valueType="num">
                                      <p:cBhvr additive="base">
                                        <p:cTn id="5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anim calcmode="lin" valueType="num">
                                      <p:cBhvr additive="base">
                                        <p:cTn id="55"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3" end="13"/>
                                            </p:txEl>
                                          </p:spTgt>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0"/>
                                  </p:stCondLst>
                                  <p:childTnLst>
                                    <p:set>
                                      <p:cBhvr>
                                        <p:cTn id="58" dur="1" fill="hold">
                                          <p:stCondLst>
                                            <p:cond delay="0"/>
                                          </p:stCondLst>
                                        </p:cTn>
                                        <p:tgtEl>
                                          <p:spTgt spid="3">
                                            <p:txEl>
                                              <p:pRg st="14" end="14"/>
                                            </p:txEl>
                                          </p:spTgt>
                                        </p:tgtEl>
                                        <p:attrNameLst>
                                          <p:attrName>style.visibility</p:attrName>
                                        </p:attrNameLst>
                                      </p:cBhvr>
                                      <p:to>
                                        <p:strVal val="visible"/>
                                      </p:to>
                                    </p:set>
                                    <p:anim calcmode="lin" valueType="num">
                                      <p:cBhvr additive="base">
                                        <p:cTn id="5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6" end="16"/>
                                            </p:txEl>
                                          </p:spTgt>
                                        </p:tgtEl>
                                        <p:attrNameLst>
                                          <p:attrName>style.visibility</p:attrName>
                                        </p:attrNameLst>
                                      </p:cBhvr>
                                      <p:to>
                                        <p:strVal val="visible"/>
                                      </p:to>
                                    </p:set>
                                    <p:anim calcmode="lin" valueType="num">
                                      <p:cBhvr additive="base">
                                        <p:cTn id="65" dur="500" fill="hold"/>
                                        <p:tgtEl>
                                          <p:spTgt spid="3">
                                            <p:txEl>
                                              <p:pRg st="16" end="1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6" end="16"/>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
                                            <p:txEl>
                                              <p:pRg st="17" end="17"/>
                                            </p:txEl>
                                          </p:spTgt>
                                        </p:tgtEl>
                                        <p:attrNameLst>
                                          <p:attrName>style.visibility</p:attrName>
                                        </p:attrNameLst>
                                      </p:cBhvr>
                                      <p:to>
                                        <p:strVal val="visible"/>
                                      </p:to>
                                    </p:set>
                                    <p:anim calcmode="lin" valueType="num">
                                      <p:cBhvr additive="base">
                                        <p:cTn id="69" dur="500" fill="hold"/>
                                        <p:tgtEl>
                                          <p:spTgt spid="3">
                                            <p:txEl>
                                              <p:pRg st="17" end="17"/>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7" end="17"/>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3">
                                            <p:txEl>
                                              <p:pRg st="18" end="18"/>
                                            </p:txEl>
                                          </p:spTgt>
                                        </p:tgtEl>
                                        <p:attrNameLst>
                                          <p:attrName>style.visibility</p:attrName>
                                        </p:attrNameLst>
                                      </p:cBhvr>
                                      <p:to>
                                        <p:strVal val="visible"/>
                                      </p:to>
                                    </p:set>
                                    <p:anim calcmode="lin" valueType="num">
                                      <p:cBhvr additive="base">
                                        <p:cTn id="73"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r>
              <a:rPr lang="de-DE" dirty="0"/>
              <a:t>.</a:t>
            </a:r>
          </a:p>
        </p:txBody>
      </p:sp>
      <p:sp>
        <p:nvSpPr>
          <p:cNvPr id="3" name="Inhaltsplatzhalter 2"/>
          <p:cNvSpPr>
            <a:spLocks noGrp="1"/>
          </p:cNvSpPr>
          <p:nvPr>
            <p:ph idx="1"/>
          </p:nvPr>
        </p:nvSpPr>
        <p:spPr/>
        <p:txBody>
          <a:bodyPr>
            <a:normAutofit fontScale="62500" lnSpcReduction="20000"/>
          </a:bodyPr>
          <a:lstStyle/>
          <a:p>
            <a:r>
              <a:rPr lang="de-DE" b="1" dirty="0">
                <a:solidFill>
                  <a:srgbClr val="FF0000"/>
                </a:solidFill>
              </a:rPr>
              <a:t>Warum sollen Wegerechte notariell vereinbart und im Grundbuch eingetragen werden?</a:t>
            </a:r>
            <a:endParaRPr lang="de-DE" dirty="0">
              <a:solidFill>
                <a:srgbClr val="FF0000"/>
              </a:solidFill>
            </a:endParaRPr>
          </a:p>
          <a:p>
            <a:r>
              <a:rPr lang="de-DE" dirty="0"/>
              <a:t> </a:t>
            </a:r>
          </a:p>
          <a:p>
            <a:r>
              <a:rPr lang="de-DE" dirty="0"/>
              <a:t>Nur das Wegerecht, das im Grundbuch eingetragen ist, bindet auch den Rechtsnachfolger, z.B. wenn ein Grundstück verkauft wird; in dem Fall kann durch Eintragung gesichert sein, dass auch der neue Eigentümer des Grundstückes an das Wegerecht gebunden ist bzw. er das Wegerecht in Anspruch nehmen kann.</a:t>
            </a:r>
          </a:p>
          <a:p>
            <a:r>
              <a:rPr lang="de-DE" dirty="0"/>
              <a:t> </a:t>
            </a:r>
          </a:p>
          <a:p>
            <a:r>
              <a:rPr lang="de-DE" b="1" dirty="0">
                <a:solidFill>
                  <a:srgbClr val="FF0000"/>
                </a:solidFill>
              </a:rPr>
              <a:t>Aufpassen</a:t>
            </a:r>
            <a:r>
              <a:rPr lang="de-DE" dirty="0">
                <a:solidFill>
                  <a:srgbClr val="FF0000"/>
                </a:solidFill>
              </a:rPr>
              <a:t>:</a:t>
            </a:r>
            <a:r>
              <a:rPr lang="de-DE" dirty="0"/>
              <a:t> Wenn das Wegerecht im Grundbuch eingetragen ist als sogenannte </a:t>
            </a:r>
            <a:r>
              <a:rPr lang="de-DE" u="sng" dirty="0"/>
              <a:t>persönliche Grunddienstbarkeit</a:t>
            </a:r>
            <a:r>
              <a:rPr lang="de-DE" dirty="0"/>
              <a:t>, gilt es nur für die Person, die benannt ist. Fällt die Person weg, erlischt auch das Wegerecht.</a:t>
            </a:r>
          </a:p>
          <a:p>
            <a:endParaRPr lang="de-DE" dirty="0"/>
          </a:p>
          <a:p>
            <a:r>
              <a:rPr lang="de-DE" dirty="0"/>
              <a:t>Diese Variante müsste  z.B. dann gewählt werden,  wenn sichergestellt werden soll, dass das Wegerecht nur von Familienmitgliedern oder anderen, im Einzelnen bezeichneten Personen,  ausgeübt werden darf . </a:t>
            </a:r>
          </a:p>
          <a:p>
            <a:pPr marL="0" indent="0">
              <a:buNone/>
            </a:pPr>
            <a:endParaRPr lang="de-DE" dirty="0"/>
          </a:p>
        </p:txBody>
      </p:sp>
    </p:spTree>
    <p:extLst>
      <p:ext uri="{BB962C8B-B14F-4D97-AF65-F5344CB8AC3E}">
        <p14:creationId xmlns:p14="http://schemas.microsoft.com/office/powerpoint/2010/main" val="1454817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Autofit/>
          </a:bodyPr>
          <a:lstStyle/>
          <a:p>
            <a:r>
              <a:rPr lang="de-DE" sz="1200" b="1" dirty="0" smtClean="0">
                <a:latin typeface="Arial" panose="020B0604020202020204" pitchFamily="34" charset="0"/>
                <a:cs typeface="Arial" panose="020B0604020202020204" pitchFamily="34" charset="0"/>
              </a:rPr>
              <a:t>                               </a:t>
            </a:r>
            <a:r>
              <a:rPr lang="de-DE" sz="1600" b="1" dirty="0" smtClean="0">
                <a:solidFill>
                  <a:srgbClr val="FF0000"/>
                </a:solidFill>
                <a:latin typeface="Arial" panose="020B0604020202020204" pitchFamily="34" charset="0"/>
                <a:cs typeface="Arial" panose="020B0604020202020204" pitchFamily="34" charset="0"/>
              </a:rPr>
              <a:t>Die </a:t>
            </a:r>
            <a:r>
              <a:rPr lang="de-DE" sz="1600" b="1" dirty="0">
                <a:solidFill>
                  <a:srgbClr val="FF0000"/>
                </a:solidFill>
                <a:latin typeface="Arial" panose="020B0604020202020204" pitchFamily="34" charset="0"/>
                <a:cs typeface="Arial" panose="020B0604020202020204" pitchFamily="34" charset="0"/>
              </a:rPr>
              <a:t>im Grundbuch eingetragenen Wegerechte können sein:</a:t>
            </a:r>
          </a:p>
          <a:p>
            <a:r>
              <a:rPr lang="de-DE" sz="1200" b="1" dirty="0">
                <a:latin typeface="Arial" panose="020B0604020202020204" pitchFamily="34" charset="0"/>
                <a:cs typeface="Arial" panose="020B0604020202020204" pitchFamily="34" charset="0"/>
              </a:rPr>
              <a:t>                        </a:t>
            </a:r>
            <a:endParaRPr lang="de-DE" sz="1200" b="1" dirty="0" smtClean="0">
              <a:latin typeface="Arial" panose="020B0604020202020204" pitchFamily="34" charset="0"/>
              <a:cs typeface="Arial" panose="020B0604020202020204" pitchFamily="34" charset="0"/>
            </a:endParaRPr>
          </a:p>
          <a:p>
            <a:r>
              <a:rPr lang="de-DE" sz="1200" b="1" dirty="0" smtClean="0">
                <a:solidFill>
                  <a:srgbClr val="00B050"/>
                </a:solidFill>
                <a:latin typeface="Arial" panose="020B0604020202020204" pitchFamily="34" charset="0"/>
                <a:cs typeface="Arial" panose="020B0604020202020204" pitchFamily="34" charset="0"/>
              </a:rPr>
              <a:t>1. Die </a:t>
            </a:r>
            <a:r>
              <a:rPr lang="de-DE" sz="1200" b="1" dirty="0">
                <a:solidFill>
                  <a:srgbClr val="00B050"/>
                </a:solidFill>
                <a:latin typeface="Arial" panose="020B0604020202020204" pitchFamily="34" charset="0"/>
                <a:cs typeface="Arial" panose="020B0604020202020204" pitchFamily="34" charset="0"/>
              </a:rPr>
              <a:t>(allgemeine) Grunddienstbarkeit gemäß § 1018 BGB: </a:t>
            </a:r>
            <a:endParaRPr lang="de-DE" sz="1200" b="1" dirty="0" smtClean="0">
              <a:solidFill>
                <a:srgbClr val="00B050"/>
              </a:solidFill>
              <a:latin typeface="Arial" panose="020B0604020202020204" pitchFamily="34" charset="0"/>
              <a:cs typeface="Arial" panose="020B0604020202020204" pitchFamily="34" charset="0"/>
            </a:endParaRPr>
          </a:p>
          <a:p>
            <a:endParaRPr lang="de-DE" sz="1200" b="1" dirty="0">
              <a:latin typeface="Arial" panose="020B0604020202020204" pitchFamily="34" charset="0"/>
              <a:cs typeface="Arial" panose="020B0604020202020204" pitchFamily="34" charset="0"/>
            </a:endParaRPr>
          </a:p>
          <a:p>
            <a:r>
              <a:rPr lang="de-DE" sz="1200" b="1" dirty="0" smtClean="0">
                <a:latin typeface="Arial" panose="020B0604020202020204" pitchFamily="34" charset="0"/>
                <a:cs typeface="Arial" panose="020B0604020202020204" pitchFamily="34" charset="0"/>
              </a:rPr>
              <a:t>Hier </a:t>
            </a:r>
            <a:r>
              <a:rPr lang="de-DE" sz="1200" b="1" dirty="0">
                <a:latin typeface="Arial" panose="020B0604020202020204" pitchFamily="34" charset="0"/>
                <a:cs typeface="Arial" panose="020B0604020202020204" pitchFamily="34" charset="0"/>
              </a:rPr>
              <a:t>wird vereinbart, </a:t>
            </a:r>
            <a:r>
              <a:rPr lang="de-DE" sz="1200" b="1" dirty="0" smtClean="0">
                <a:latin typeface="Arial" panose="020B0604020202020204" pitchFamily="34" charset="0"/>
                <a:cs typeface="Arial" panose="020B0604020202020204" pitchFamily="34" charset="0"/>
              </a:rPr>
              <a:t>dass das </a:t>
            </a:r>
            <a:r>
              <a:rPr lang="de-DE" sz="1200" b="1" dirty="0">
                <a:latin typeface="Arial" panose="020B0604020202020204" pitchFamily="34" charset="0"/>
                <a:cs typeface="Arial" panose="020B0604020202020204" pitchFamily="34" charset="0"/>
              </a:rPr>
              <a:t>Wegerecht immer demjenigen zusteht, der Eigentümer </a:t>
            </a:r>
            <a:r>
              <a:rPr lang="de-DE" sz="1200" b="1" dirty="0" smtClean="0">
                <a:latin typeface="Arial" panose="020B0604020202020204" pitchFamily="34" charset="0"/>
                <a:cs typeface="Arial" panose="020B0604020202020204" pitchFamily="34" charset="0"/>
              </a:rPr>
              <a:t>des</a:t>
            </a:r>
          </a:p>
          <a:p>
            <a:r>
              <a:rPr lang="de-DE" sz="1200" b="1" dirty="0" smtClean="0">
                <a:latin typeface="Arial" panose="020B0604020202020204" pitchFamily="34" charset="0"/>
                <a:cs typeface="Arial" panose="020B0604020202020204" pitchFamily="34" charset="0"/>
              </a:rPr>
              <a:t>begünstigten Grundstückes </a:t>
            </a:r>
            <a:r>
              <a:rPr lang="de-DE" sz="1200" b="1" dirty="0">
                <a:latin typeface="Arial" panose="020B0604020202020204" pitchFamily="34" charset="0"/>
                <a:cs typeface="Arial" panose="020B0604020202020204" pitchFamily="34" charset="0"/>
              </a:rPr>
              <a:t>ist. Verkauft der Inhaber des Wegerechts sein Grundstück, steht </a:t>
            </a:r>
            <a:endParaRPr lang="de-DE" sz="1200" b="1" dirty="0" smtClean="0">
              <a:latin typeface="Arial" panose="020B0604020202020204" pitchFamily="34" charset="0"/>
              <a:cs typeface="Arial" panose="020B0604020202020204" pitchFamily="34" charset="0"/>
            </a:endParaRPr>
          </a:p>
          <a:p>
            <a:r>
              <a:rPr lang="de-DE" sz="1200" b="1" dirty="0" smtClean="0">
                <a:latin typeface="Arial" panose="020B0604020202020204" pitchFamily="34" charset="0"/>
                <a:cs typeface="Arial" panose="020B0604020202020204" pitchFamily="34" charset="0"/>
              </a:rPr>
              <a:t>Damit automatisch </a:t>
            </a:r>
            <a:r>
              <a:rPr lang="de-DE" sz="1200" b="1" dirty="0">
                <a:latin typeface="Arial" panose="020B0604020202020204" pitchFamily="34" charset="0"/>
                <a:cs typeface="Arial" panose="020B0604020202020204" pitchFamily="34" charset="0"/>
              </a:rPr>
              <a:t>dem Käufer ebenfalls das Wegerecht zu. </a:t>
            </a:r>
          </a:p>
          <a:p>
            <a:r>
              <a:rPr lang="de-DE" sz="1200" b="1" dirty="0">
                <a:latin typeface="Arial" panose="020B0604020202020204" pitchFamily="34" charset="0"/>
                <a:cs typeface="Arial" panose="020B0604020202020204" pitchFamily="34" charset="0"/>
              </a:rPr>
              <a:t>                     </a:t>
            </a:r>
            <a:endParaRPr lang="de-DE" sz="1200" b="1" dirty="0" smtClean="0">
              <a:latin typeface="Arial" panose="020B0604020202020204" pitchFamily="34" charset="0"/>
              <a:cs typeface="Arial" panose="020B0604020202020204" pitchFamily="34" charset="0"/>
            </a:endParaRPr>
          </a:p>
          <a:p>
            <a:endParaRPr lang="de-DE" sz="1200" b="1" dirty="0">
              <a:latin typeface="Arial" panose="020B0604020202020204" pitchFamily="34" charset="0"/>
              <a:cs typeface="Arial" panose="020B0604020202020204" pitchFamily="34" charset="0"/>
            </a:endParaRPr>
          </a:p>
          <a:p>
            <a:r>
              <a:rPr lang="de-DE" sz="1200" b="1" dirty="0" smtClean="0">
                <a:solidFill>
                  <a:srgbClr val="00B050"/>
                </a:solidFill>
                <a:latin typeface="Arial" panose="020B0604020202020204" pitchFamily="34" charset="0"/>
                <a:cs typeface="Arial" panose="020B0604020202020204" pitchFamily="34" charset="0"/>
              </a:rPr>
              <a:t>2. Die </a:t>
            </a:r>
            <a:r>
              <a:rPr lang="de-DE" sz="1200" b="1" dirty="0">
                <a:solidFill>
                  <a:srgbClr val="00B050"/>
                </a:solidFill>
                <a:latin typeface="Arial" panose="020B0604020202020204" pitchFamily="34" charset="0"/>
                <a:cs typeface="Arial" panose="020B0604020202020204" pitchFamily="34" charset="0"/>
              </a:rPr>
              <a:t>persönliche Grunddienstbarkeit gemäß § 1090 BGB : </a:t>
            </a:r>
            <a:endParaRPr lang="de-DE" sz="1200" b="1" dirty="0" smtClean="0">
              <a:solidFill>
                <a:srgbClr val="00B050"/>
              </a:solidFill>
              <a:latin typeface="Arial" panose="020B0604020202020204" pitchFamily="34" charset="0"/>
              <a:cs typeface="Arial" panose="020B0604020202020204" pitchFamily="34" charset="0"/>
            </a:endParaRPr>
          </a:p>
          <a:p>
            <a:endParaRPr lang="de-DE" sz="1200" b="1" dirty="0">
              <a:latin typeface="Arial" panose="020B0604020202020204" pitchFamily="34" charset="0"/>
              <a:cs typeface="Arial" panose="020B0604020202020204" pitchFamily="34" charset="0"/>
            </a:endParaRPr>
          </a:p>
          <a:p>
            <a:r>
              <a:rPr lang="de-DE" sz="1200" b="1" dirty="0" smtClean="0">
                <a:latin typeface="Arial" panose="020B0604020202020204" pitchFamily="34" charset="0"/>
                <a:cs typeface="Arial" panose="020B0604020202020204" pitchFamily="34" charset="0"/>
              </a:rPr>
              <a:t>In </a:t>
            </a:r>
            <a:r>
              <a:rPr lang="de-DE" sz="1200" b="1" dirty="0">
                <a:latin typeface="Arial" panose="020B0604020202020204" pitchFamily="34" charset="0"/>
                <a:cs typeface="Arial" panose="020B0604020202020204" pitchFamily="34" charset="0"/>
              </a:rPr>
              <a:t>dem Fall steht </a:t>
            </a:r>
            <a:r>
              <a:rPr lang="de-DE" sz="1200" b="1" dirty="0" smtClean="0">
                <a:latin typeface="Arial" panose="020B0604020202020204" pitchFamily="34" charset="0"/>
                <a:cs typeface="Arial" panose="020B0604020202020204" pitchFamily="34" charset="0"/>
              </a:rPr>
              <a:t>das </a:t>
            </a:r>
            <a:r>
              <a:rPr lang="de-DE" sz="1200" b="1" dirty="0">
                <a:latin typeface="Arial" panose="020B0604020202020204" pitchFamily="34" charset="0"/>
                <a:cs typeface="Arial" panose="020B0604020202020204" pitchFamily="34" charset="0"/>
              </a:rPr>
              <a:t>Wegerecht nur einer bestimmten Person zu, egal ob sie Eigentümer </a:t>
            </a:r>
            <a:endParaRPr lang="de-DE" sz="1200" b="1" dirty="0" smtClean="0">
              <a:latin typeface="Arial" panose="020B0604020202020204" pitchFamily="34" charset="0"/>
              <a:cs typeface="Arial" panose="020B0604020202020204" pitchFamily="34" charset="0"/>
            </a:endParaRPr>
          </a:p>
          <a:p>
            <a:r>
              <a:rPr lang="de-DE" sz="1200" b="1" dirty="0" smtClean="0">
                <a:latin typeface="Arial" panose="020B0604020202020204" pitchFamily="34" charset="0"/>
                <a:cs typeface="Arial" panose="020B0604020202020204" pitchFamily="34" charset="0"/>
              </a:rPr>
              <a:t>eines </a:t>
            </a:r>
            <a:r>
              <a:rPr lang="de-DE" sz="1200" b="1" dirty="0">
                <a:latin typeface="Arial" panose="020B0604020202020204" pitchFamily="34" charset="0"/>
                <a:cs typeface="Arial" panose="020B0604020202020204" pitchFamily="34" charset="0"/>
              </a:rPr>
              <a:t>Grundstückes  ist. Dieses Recht ist auch nicht übertragbar. Stirbt die Person oder </a:t>
            </a:r>
          </a:p>
          <a:p>
            <a:r>
              <a:rPr lang="de-DE" sz="1200" b="1" dirty="0" smtClean="0">
                <a:latin typeface="Arial" panose="020B0604020202020204" pitchFamily="34" charset="0"/>
                <a:cs typeface="Arial" panose="020B0604020202020204" pitchFamily="34" charset="0"/>
              </a:rPr>
              <a:t>erklärt </a:t>
            </a:r>
            <a:r>
              <a:rPr lang="de-DE" sz="1200" b="1" dirty="0">
                <a:latin typeface="Arial" panose="020B0604020202020204" pitchFamily="34" charset="0"/>
                <a:cs typeface="Arial" panose="020B0604020202020204" pitchFamily="34" charset="0"/>
              </a:rPr>
              <a:t>sie den Verzicht des Wegerechtes, entfällt das Wegerecht.</a:t>
            </a:r>
          </a:p>
          <a:p>
            <a:r>
              <a:rPr lang="de-DE" sz="1200" b="1" dirty="0" smtClean="0">
                <a:latin typeface="Arial" panose="020B0604020202020204" pitchFamily="34" charset="0"/>
                <a:cs typeface="Arial" panose="020B0604020202020204" pitchFamily="34" charset="0"/>
              </a:rPr>
              <a:t>Der </a:t>
            </a:r>
            <a:r>
              <a:rPr lang="de-DE" sz="1200" b="1" dirty="0">
                <a:latin typeface="Arial" panose="020B0604020202020204" pitchFamily="34" charset="0"/>
                <a:cs typeface="Arial" panose="020B0604020202020204" pitchFamily="34" charset="0"/>
              </a:rPr>
              <a:t>Berechtigte kann das Recht nur selbst ausüben; </a:t>
            </a:r>
            <a:r>
              <a:rPr lang="de-DE" sz="1200" b="1" u="sng" dirty="0">
                <a:latin typeface="Arial" panose="020B0604020202020204" pitchFamily="34" charset="0"/>
                <a:cs typeface="Arial" panose="020B0604020202020204" pitchFamily="34" charset="0"/>
              </a:rPr>
              <a:t>er kann die Ausübung des </a:t>
            </a:r>
            <a:r>
              <a:rPr lang="de-DE" sz="1200" b="1" u="sng" dirty="0" smtClean="0">
                <a:latin typeface="Arial" panose="020B0604020202020204" pitchFamily="34" charset="0"/>
                <a:cs typeface="Arial" panose="020B0604020202020204" pitchFamily="34" charset="0"/>
              </a:rPr>
              <a:t>Rechts </a:t>
            </a:r>
            <a:r>
              <a:rPr lang="de-DE" sz="1200" b="1" u="sng" dirty="0">
                <a:latin typeface="Arial" panose="020B0604020202020204" pitchFamily="34" charset="0"/>
                <a:cs typeface="Arial" panose="020B0604020202020204" pitchFamily="34" charset="0"/>
              </a:rPr>
              <a:t>nicht </a:t>
            </a:r>
            <a:endParaRPr lang="de-DE" sz="1200" b="1" u="sng" dirty="0" smtClean="0">
              <a:latin typeface="Arial" panose="020B0604020202020204" pitchFamily="34" charset="0"/>
              <a:cs typeface="Arial" panose="020B0604020202020204" pitchFamily="34" charset="0"/>
            </a:endParaRPr>
          </a:p>
          <a:p>
            <a:r>
              <a:rPr lang="de-DE" sz="1200" b="1" u="sng" dirty="0" smtClean="0">
                <a:latin typeface="Arial" panose="020B0604020202020204" pitchFamily="34" charset="0"/>
                <a:cs typeface="Arial" panose="020B0604020202020204" pitchFamily="34" charset="0"/>
              </a:rPr>
              <a:t>einer </a:t>
            </a:r>
            <a:r>
              <a:rPr lang="de-DE" sz="1200" b="1" u="sng" dirty="0">
                <a:latin typeface="Arial" panose="020B0604020202020204" pitchFamily="34" charset="0"/>
                <a:cs typeface="Arial" panose="020B0604020202020204" pitchFamily="34" charset="0"/>
              </a:rPr>
              <a:t>anderen Person gestatten</a:t>
            </a:r>
            <a:r>
              <a:rPr lang="de-DE" sz="1200" b="1" dirty="0">
                <a:latin typeface="Arial" panose="020B0604020202020204" pitchFamily="34" charset="0"/>
                <a:cs typeface="Arial" panose="020B0604020202020204" pitchFamily="34" charset="0"/>
              </a:rPr>
              <a:t>.</a:t>
            </a:r>
          </a:p>
          <a:p>
            <a:r>
              <a:rPr lang="de-DE" sz="1200" b="1" dirty="0" smtClean="0">
                <a:latin typeface="Arial" panose="020B0604020202020204" pitchFamily="34" charset="0"/>
                <a:cs typeface="Arial" panose="020B0604020202020204" pitchFamily="34" charset="0"/>
              </a:rPr>
              <a:t>Wenn </a:t>
            </a:r>
            <a:r>
              <a:rPr lang="de-DE" sz="1200" b="1" dirty="0">
                <a:latin typeface="Arial" panose="020B0604020202020204" pitchFamily="34" charset="0"/>
                <a:cs typeface="Arial" panose="020B0604020202020204" pitchFamily="34" charset="0"/>
              </a:rPr>
              <a:t>das Grundstück, auf welchem das Wegerecht besteht, verkauft wird, behält der </a:t>
            </a:r>
          </a:p>
          <a:p>
            <a:r>
              <a:rPr lang="de-DE" sz="1200" b="1" dirty="0" smtClean="0">
                <a:latin typeface="Arial" panose="020B0604020202020204" pitchFamily="34" charset="0"/>
                <a:cs typeface="Arial" panose="020B0604020202020204" pitchFamily="34" charset="0"/>
              </a:rPr>
              <a:t>Berechtigte </a:t>
            </a:r>
            <a:r>
              <a:rPr lang="de-DE" sz="1200" b="1" dirty="0">
                <a:latin typeface="Arial" panose="020B0604020202020204" pitchFamily="34" charset="0"/>
                <a:cs typeface="Arial" panose="020B0604020202020204" pitchFamily="34" charset="0"/>
              </a:rPr>
              <a:t>trotzdem sein Wegerecht; er kann es also nicht verlieren!</a:t>
            </a:r>
          </a:p>
          <a:p>
            <a:r>
              <a:rPr lang="de-DE" sz="1200" b="1" dirty="0">
                <a:latin typeface="Arial" panose="020B0604020202020204" pitchFamily="34" charset="0"/>
                <a:cs typeface="Arial" panose="020B0604020202020204" pitchFamily="34" charset="0"/>
              </a:rPr>
              <a:t> </a:t>
            </a:r>
          </a:p>
          <a:p>
            <a:pPr marL="0" indent="0">
              <a:buNone/>
            </a:pPr>
            <a:endParaRPr lang="de-DE" sz="1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603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40000" lnSpcReduction="20000"/>
          </a:bodyPr>
          <a:lstStyle/>
          <a:p>
            <a:r>
              <a:rPr lang="de-DE" b="1" dirty="0">
                <a:latin typeface="Arial" panose="020B0604020202020204" pitchFamily="34" charset="0"/>
                <a:cs typeface="Arial" panose="020B0604020202020204" pitchFamily="34" charset="0"/>
              </a:rPr>
              <a:t> </a:t>
            </a:r>
            <a:r>
              <a:rPr lang="de-DE" b="1" dirty="0" smtClean="0">
                <a:latin typeface="Arial" panose="020B0604020202020204" pitchFamily="34" charset="0"/>
                <a:cs typeface="Arial" panose="020B0604020202020204" pitchFamily="34" charset="0"/>
              </a:rPr>
              <a:t>		</a:t>
            </a:r>
            <a:r>
              <a:rPr lang="de-DE" b="1" dirty="0" smtClean="0">
                <a:solidFill>
                  <a:srgbClr val="FF0000"/>
                </a:solidFill>
                <a:latin typeface="Arial" panose="020B0604020202020204" pitchFamily="34" charset="0"/>
                <a:cs typeface="Arial" panose="020B0604020202020204" pitchFamily="34" charset="0"/>
              </a:rPr>
              <a:t>Die </a:t>
            </a:r>
            <a:r>
              <a:rPr lang="de-DE" b="1" dirty="0">
                <a:solidFill>
                  <a:srgbClr val="FF0000"/>
                </a:solidFill>
                <a:latin typeface="Arial" panose="020B0604020202020204" pitchFamily="34" charset="0"/>
                <a:cs typeface="Arial" panose="020B0604020202020204" pitchFamily="34" charset="0"/>
              </a:rPr>
              <a:t>im Grundbuch eingetragenen Wegerechte können sein:</a:t>
            </a:r>
          </a:p>
          <a:p>
            <a:endParaRPr lang="de-DE" b="1" dirty="0" smtClean="0">
              <a:latin typeface="Arial" panose="020B0604020202020204" pitchFamily="34" charset="0"/>
              <a:cs typeface="Arial" panose="020B0604020202020204" pitchFamily="34" charset="0"/>
            </a:endParaRPr>
          </a:p>
          <a:p>
            <a:r>
              <a:rPr lang="de-DE" b="1" dirty="0" smtClean="0">
                <a:solidFill>
                  <a:srgbClr val="00B050"/>
                </a:solidFill>
                <a:latin typeface="Arial" panose="020B0604020202020204" pitchFamily="34" charset="0"/>
                <a:cs typeface="Arial" panose="020B0604020202020204" pitchFamily="34" charset="0"/>
              </a:rPr>
              <a:t>3. Der </a:t>
            </a:r>
            <a:r>
              <a:rPr lang="de-DE" b="1" dirty="0">
                <a:solidFill>
                  <a:srgbClr val="00B050"/>
                </a:solidFill>
                <a:latin typeface="Arial" panose="020B0604020202020204" pitchFamily="34" charset="0"/>
                <a:cs typeface="Arial" panose="020B0604020202020204" pitchFamily="34" charset="0"/>
              </a:rPr>
              <a:t>Nießbrauch gemäß § 1030 Abs. 1 BGB : </a:t>
            </a:r>
            <a:endParaRPr lang="de-DE" b="1" dirty="0" smtClean="0">
              <a:solidFill>
                <a:srgbClr val="00B050"/>
              </a:solidFill>
              <a:latin typeface="Arial" panose="020B0604020202020204" pitchFamily="34" charset="0"/>
              <a:cs typeface="Arial" panose="020B0604020202020204" pitchFamily="34" charset="0"/>
            </a:endParaRPr>
          </a:p>
          <a:p>
            <a:endParaRPr lang="de-DE" b="1" dirty="0">
              <a:latin typeface="Arial" panose="020B0604020202020204" pitchFamily="34" charset="0"/>
              <a:cs typeface="Arial" panose="020B0604020202020204" pitchFamily="34" charset="0"/>
            </a:endParaRPr>
          </a:p>
          <a:p>
            <a:r>
              <a:rPr lang="de-DE" b="1" dirty="0" smtClean="0">
                <a:latin typeface="Arial" panose="020B0604020202020204" pitchFamily="34" charset="0"/>
                <a:cs typeface="Arial" panose="020B0604020202020204" pitchFamily="34" charset="0"/>
              </a:rPr>
              <a:t>Der </a:t>
            </a:r>
            <a:r>
              <a:rPr lang="de-DE" b="1" dirty="0">
                <a:latin typeface="Arial" panose="020B0604020202020204" pitchFamily="34" charset="0"/>
                <a:cs typeface="Arial" panose="020B0604020202020204" pitchFamily="34" charset="0"/>
              </a:rPr>
              <a:t>Weg steht dem Nießbraucher </a:t>
            </a:r>
            <a:r>
              <a:rPr lang="de-DE" b="1" dirty="0" smtClean="0">
                <a:latin typeface="Arial" panose="020B0604020202020204" pitchFamily="34" charset="0"/>
                <a:cs typeface="Arial" panose="020B0604020202020204" pitchFamily="34" charset="0"/>
              </a:rPr>
              <a:t>zu</a:t>
            </a:r>
            <a:r>
              <a:rPr lang="de-DE" b="1" dirty="0">
                <a:latin typeface="Arial" panose="020B0604020202020204" pitchFamily="34" charset="0"/>
                <a:cs typeface="Arial" panose="020B0604020202020204" pitchFamily="34" charset="0"/>
              </a:rPr>
              <a:t>.</a:t>
            </a:r>
          </a:p>
          <a:p>
            <a:r>
              <a:rPr lang="de-DE" b="1" dirty="0" smtClean="0">
                <a:latin typeface="Arial" panose="020B0604020202020204" pitchFamily="34" charset="0"/>
                <a:cs typeface="Arial" panose="020B0604020202020204" pitchFamily="34" charset="0"/>
              </a:rPr>
              <a:t>Der  </a:t>
            </a:r>
            <a:r>
              <a:rPr lang="de-DE" b="1" dirty="0">
                <a:latin typeface="Arial" panose="020B0604020202020204" pitchFamily="34" charset="0"/>
                <a:cs typeface="Arial" panose="020B0604020202020204" pitchFamily="34" charset="0"/>
              </a:rPr>
              <a:t>Eigentümer ist außen vor; </a:t>
            </a:r>
            <a:r>
              <a:rPr lang="de-DE" b="1" u="sng" dirty="0">
                <a:latin typeface="Arial" panose="020B0604020202020204" pitchFamily="34" charset="0"/>
                <a:cs typeface="Arial" panose="020B0604020202020204" pitchFamily="34" charset="0"/>
              </a:rPr>
              <a:t>der Nießbraucher kann die Ausübung </a:t>
            </a:r>
            <a:r>
              <a:rPr lang="de-DE" b="1" u="sng" dirty="0" smtClean="0">
                <a:latin typeface="Arial" panose="020B0604020202020204" pitchFamily="34" charset="0"/>
                <a:cs typeface="Arial" panose="020B0604020202020204" pitchFamily="34" charset="0"/>
              </a:rPr>
              <a:t>des</a:t>
            </a:r>
            <a:r>
              <a:rPr lang="de-DE" b="1" dirty="0" smtClean="0">
                <a:latin typeface="Arial" panose="020B0604020202020204" pitchFamily="34" charset="0"/>
                <a:cs typeface="Arial" panose="020B0604020202020204" pitchFamily="34" charset="0"/>
              </a:rPr>
              <a:t> </a:t>
            </a:r>
            <a:r>
              <a:rPr lang="de-DE" b="1" u="sng" dirty="0" smtClean="0">
                <a:latin typeface="Arial" panose="020B0604020202020204" pitchFamily="34" charset="0"/>
                <a:cs typeface="Arial" panose="020B0604020202020204" pitchFamily="34" charset="0"/>
              </a:rPr>
              <a:t>Wegerechtes auch </a:t>
            </a:r>
            <a:r>
              <a:rPr lang="de-DE" b="1" u="sng" dirty="0">
                <a:latin typeface="Arial" panose="020B0604020202020204" pitchFamily="34" charset="0"/>
                <a:cs typeface="Arial" panose="020B0604020202020204" pitchFamily="34" charset="0"/>
              </a:rPr>
              <a:t>einem Dritten gestatten</a:t>
            </a:r>
            <a:r>
              <a:rPr lang="de-DE" b="1" dirty="0" smtClean="0">
                <a:latin typeface="Arial" panose="020B0604020202020204" pitchFamily="34" charset="0"/>
                <a:cs typeface="Arial" panose="020B0604020202020204" pitchFamily="34" charset="0"/>
              </a:rPr>
              <a:t>.</a:t>
            </a:r>
          </a:p>
          <a:p>
            <a:endParaRPr lang="de-DE" b="1" dirty="0">
              <a:latin typeface="Arial" panose="020B0604020202020204" pitchFamily="34" charset="0"/>
              <a:cs typeface="Arial" panose="020B0604020202020204" pitchFamily="34" charset="0"/>
            </a:endParaRPr>
          </a:p>
          <a:p>
            <a:r>
              <a:rPr lang="de-DE" b="1" dirty="0" smtClean="0">
                <a:latin typeface="Arial" panose="020B0604020202020204" pitchFamily="34" charset="0"/>
                <a:cs typeface="Arial" panose="020B0604020202020204" pitchFamily="34" charset="0"/>
              </a:rPr>
              <a:t>Auch </a:t>
            </a:r>
            <a:r>
              <a:rPr lang="de-DE" b="1" dirty="0">
                <a:latin typeface="Arial" panose="020B0604020202020204" pitchFamily="34" charset="0"/>
                <a:cs typeface="Arial" panose="020B0604020202020204" pitchFamily="34" charset="0"/>
              </a:rPr>
              <a:t>hier gilt: Wenn das Grundstück, auf dem das Wegerecht lastet, verkauft wird, </a:t>
            </a:r>
          </a:p>
          <a:p>
            <a:r>
              <a:rPr lang="de-DE" b="1" dirty="0" smtClean="0">
                <a:latin typeface="Arial" panose="020B0604020202020204" pitchFamily="34" charset="0"/>
                <a:cs typeface="Arial" panose="020B0604020202020204" pitchFamily="34" charset="0"/>
              </a:rPr>
              <a:t>besteht </a:t>
            </a:r>
            <a:r>
              <a:rPr lang="de-DE" b="1" dirty="0">
                <a:latin typeface="Arial" panose="020B0604020202020204" pitchFamily="34" charset="0"/>
                <a:cs typeface="Arial" panose="020B0604020202020204" pitchFamily="34" charset="0"/>
              </a:rPr>
              <a:t>der Nießbrauch trotzdem weiter. Der Nießbrauch erlischt erst, wenn der </a:t>
            </a:r>
          </a:p>
          <a:p>
            <a:r>
              <a:rPr lang="de-DE" b="1" dirty="0" smtClean="0">
                <a:latin typeface="Arial" panose="020B0604020202020204" pitchFamily="34" charset="0"/>
                <a:cs typeface="Arial" panose="020B0604020202020204" pitchFamily="34" charset="0"/>
              </a:rPr>
              <a:t>Berechtigte </a:t>
            </a:r>
            <a:r>
              <a:rPr lang="de-DE" b="1" dirty="0">
                <a:latin typeface="Arial" panose="020B0604020202020204" pitchFamily="34" charset="0"/>
                <a:cs typeface="Arial" panose="020B0604020202020204" pitchFamily="34" charset="0"/>
              </a:rPr>
              <a:t>entweder verstirbt oder die Umstände eingetreten sind, </a:t>
            </a:r>
          </a:p>
          <a:p>
            <a:r>
              <a:rPr lang="de-DE" b="1" dirty="0" smtClean="0">
                <a:latin typeface="Arial" panose="020B0604020202020204" pitchFamily="34" charset="0"/>
                <a:cs typeface="Arial" panose="020B0604020202020204" pitchFamily="34" charset="0"/>
              </a:rPr>
              <a:t>die </a:t>
            </a:r>
            <a:r>
              <a:rPr lang="de-DE" b="1" dirty="0">
                <a:latin typeface="Arial" panose="020B0604020202020204" pitchFamily="34" charset="0"/>
                <a:cs typeface="Arial" panose="020B0604020202020204" pitchFamily="34" charset="0"/>
              </a:rPr>
              <a:t>bei Vereinbarung des Nießbrauchs notariell festgelegt wurden.</a:t>
            </a:r>
          </a:p>
          <a:p>
            <a:r>
              <a:rPr lang="de-DE" b="1" dirty="0">
                <a:latin typeface="Arial" panose="020B0604020202020204" pitchFamily="34" charset="0"/>
                <a:cs typeface="Arial" panose="020B0604020202020204" pitchFamily="34" charset="0"/>
              </a:rPr>
              <a:t> </a:t>
            </a:r>
          </a:p>
          <a:p>
            <a:r>
              <a:rPr lang="de-DE" b="1" dirty="0">
                <a:latin typeface="Arial" panose="020B0604020202020204" pitchFamily="34" charset="0"/>
                <a:cs typeface="Arial" panose="020B0604020202020204" pitchFamily="34" charset="0"/>
              </a:rPr>
              <a:t>  </a:t>
            </a:r>
          </a:p>
          <a:p>
            <a:r>
              <a:rPr lang="de-DE" b="1" dirty="0">
                <a:latin typeface="Arial" panose="020B0604020202020204" pitchFamily="34" charset="0"/>
                <a:cs typeface="Arial" panose="020B0604020202020204" pitchFamily="34" charset="0"/>
              </a:rPr>
              <a:t>Es ist ganz einfach: Wenn für Sie die Vereinbarung eines Wegerechts in Betracht kommt, und wenn dieses Wegerecht notariell vereinbart werden soll, lassen Sie sich von dem Notar erläutern, welches Wegerecht für Sie in Betracht kommt.</a:t>
            </a:r>
          </a:p>
          <a:p>
            <a:r>
              <a:rPr lang="de-DE" b="1" dirty="0">
                <a:latin typeface="Arial" panose="020B0604020202020204" pitchFamily="34" charset="0"/>
                <a:cs typeface="Arial" panose="020B0604020202020204" pitchFamily="34" charset="0"/>
              </a:rPr>
              <a:t> </a:t>
            </a:r>
          </a:p>
          <a:p>
            <a:r>
              <a:rPr lang="de-DE" b="1" dirty="0">
                <a:latin typeface="Arial" panose="020B0604020202020204" pitchFamily="34" charset="0"/>
                <a:cs typeface="Arial" panose="020B0604020202020204" pitchFamily="34" charset="0"/>
              </a:rPr>
              <a:t>Sie sollen grundsätzlich wissen, dass es nicht nur „ein“ Wegerecht gibt, sondern dass es viele Ausgestaltungen von Wegerechten gibt und dass man das für die jeweilige Situation richtige Wegerecht aussuchen und vereinbaren soll .</a:t>
            </a:r>
            <a:endParaRPr lang="de-DE" dirty="0"/>
          </a:p>
        </p:txBody>
      </p:sp>
    </p:spTree>
    <p:extLst>
      <p:ext uri="{BB962C8B-B14F-4D97-AF65-F5344CB8AC3E}">
        <p14:creationId xmlns:p14="http://schemas.microsoft.com/office/powerpoint/2010/main" val="82710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25000" lnSpcReduction="20000"/>
          </a:bodyPr>
          <a:lstStyle/>
          <a:p>
            <a:endParaRPr lang="de-DE" b="1" dirty="0" smtClean="0"/>
          </a:p>
          <a:p>
            <a:pPr marL="0" indent="0" algn="ctr">
              <a:buNone/>
            </a:pPr>
            <a:r>
              <a:rPr lang="de-DE" sz="6400" b="1" dirty="0" smtClean="0">
                <a:solidFill>
                  <a:srgbClr val="FF0000"/>
                </a:solidFill>
              </a:rPr>
              <a:t>Wegerechte ohne Grundbucheintrag</a:t>
            </a:r>
          </a:p>
          <a:p>
            <a:pPr algn="ctr"/>
            <a:endParaRPr lang="de-DE" sz="6400" b="1" dirty="0" smtClean="0">
              <a:solidFill>
                <a:srgbClr val="FF0000"/>
              </a:solidFill>
            </a:endParaRPr>
          </a:p>
          <a:p>
            <a:r>
              <a:rPr lang="de-DE" sz="5600" b="1" dirty="0" smtClean="0"/>
              <a:t>Es </a:t>
            </a:r>
            <a:r>
              <a:rPr lang="de-DE" sz="5600" b="1" dirty="0"/>
              <a:t>gibt auch Wegerechte, die Sie nicht im Grundbuch finden. Sie können durch Vereinbarung mit dem jeweiligen Grundstücksbesitzer geregelt werden z.B. durch:</a:t>
            </a:r>
          </a:p>
          <a:p>
            <a:r>
              <a:rPr lang="de-DE" sz="5600" b="1" dirty="0"/>
              <a:t> </a:t>
            </a:r>
          </a:p>
          <a:p>
            <a:r>
              <a:rPr lang="de-DE" sz="5600" b="1" dirty="0" smtClean="0">
                <a:solidFill>
                  <a:srgbClr val="7030A0"/>
                </a:solidFill>
              </a:rPr>
              <a:t>Mietvertrag </a:t>
            </a:r>
            <a:r>
              <a:rPr lang="de-DE" sz="5600" b="1" dirty="0">
                <a:solidFill>
                  <a:srgbClr val="7030A0"/>
                </a:solidFill>
              </a:rPr>
              <a:t>:</a:t>
            </a:r>
            <a:r>
              <a:rPr lang="de-DE" sz="5600" b="1" dirty="0"/>
              <a:t> </a:t>
            </a:r>
            <a:r>
              <a:rPr lang="de-DE" sz="5600" b="1" dirty="0" smtClean="0"/>
              <a:t>   In </a:t>
            </a:r>
            <a:r>
              <a:rPr lang="de-DE" sz="5600" b="1" dirty="0"/>
              <a:t>dem Fall ist eine monatliche Miete für die Ausnutzung des Weges geschuldet</a:t>
            </a:r>
          </a:p>
          <a:p>
            <a:r>
              <a:rPr lang="de-DE" sz="5600" b="1" dirty="0"/>
              <a:t> </a:t>
            </a:r>
          </a:p>
          <a:p>
            <a:r>
              <a:rPr lang="de-DE" sz="5600" b="1" dirty="0" smtClean="0">
                <a:solidFill>
                  <a:srgbClr val="7030A0"/>
                </a:solidFill>
              </a:rPr>
              <a:t>Pachtvertrag</a:t>
            </a:r>
            <a:r>
              <a:rPr lang="de-DE" sz="5600" b="1" dirty="0">
                <a:solidFill>
                  <a:srgbClr val="7030A0"/>
                </a:solidFill>
              </a:rPr>
              <a:t>:</a:t>
            </a:r>
            <a:r>
              <a:rPr lang="de-DE" sz="5600" b="1" dirty="0"/>
              <a:t> </a:t>
            </a:r>
            <a:r>
              <a:rPr lang="de-DE" sz="5600" b="1" dirty="0" smtClean="0"/>
              <a:t>  In </a:t>
            </a:r>
            <a:r>
              <a:rPr lang="de-DE" sz="5600" b="1" dirty="0"/>
              <a:t>dem Fall ist Pachtzins zu zahlen; der Weg kann dann auch z.B. gewerblich </a:t>
            </a:r>
          </a:p>
          <a:p>
            <a:r>
              <a:rPr lang="de-DE" sz="5600" b="1" dirty="0"/>
              <a:t>              </a:t>
            </a:r>
            <a:r>
              <a:rPr lang="de-DE" sz="5600" b="1" dirty="0" smtClean="0"/>
              <a:t>              oder </a:t>
            </a:r>
            <a:r>
              <a:rPr lang="de-DE" sz="5600" b="1" dirty="0"/>
              <a:t>landwirtschaftlich genutzt werden (Fruchtziehung).</a:t>
            </a:r>
          </a:p>
          <a:p>
            <a:r>
              <a:rPr lang="de-DE" sz="5600" b="1" dirty="0"/>
              <a:t> </a:t>
            </a:r>
          </a:p>
          <a:p>
            <a:r>
              <a:rPr lang="de-DE" sz="5600" b="1" dirty="0" smtClean="0">
                <a:solidFill>
                  <a:srgbClr val="7030A0"/>
                </a:solidFill>
              </a:rPr>
              <a:t>Leihvertrag </a:t>
            </a:r>
            <a:r>
              <a:rPr lang="de-DE" sz="5600" b="1" dirty="0">
                <a:solidFill>
                  <a:srgbClr val="7030A0"/>
                </a:solidFill>
              </a:rPr>
              <a:t>:</a:t>
            </a:r>
            <a:r>
              <a:rPr lang="de-DE" sz="5600" b="1" dirty="0"/>
              <a:t> </a:t>
            </a:r>
            <a:r>
              <a:rPr lang="de-DE" sz="5600" b="1" dirty="0" smtClean="0"/>
              <a:t>    Die </a:t>
            </a:r>
            <a:r>
              <a:rPr lang="de-DE" sz="5600" b="1" dirty="0"/>
              <a:t>Leihe ist grundsätzlich kostenlos, d. h. </a:t>
            </a:r>
            <a:r>
              <a:rPr lang="de-DE" sz="5600" b="1"/>
              <a:t>eine </a:t>
            </a:r>
            <a:r>
              <a:rPr lang="de-DE" sz="5600" b="1" smtClean="0"/>
              <a:t> </a:t>
            </a:r>
            <a:r>
              <a:rPr lang="de-DE" sz="5600" b="1" dirty="0" smtClean="0"/>
              <a:t>Vergütung </a:t>
            </a:r>
            <a:r>
              <a:rPr lang="de-DE" sz="5600" b="1" dirty="0"/>
              <a:t>ist nicht geschuldet.</a:t>
            </a:r>
          </a:p>
          <a:p>
            <a:r>
              <a:rPr lang="de-DE" sz="5600" b="1" dirty="0"/>
              <a:t> </a:t>
            </a:r>
          </a:p>
          <a:p>
            <a:r>
              <a:rPr lang="de-DE" sz="5600" b="1" dirty="0" err="1" smtClean="0">
                <a:solidFill>
                  <a:srgbClr val="7030A0"/>
                </a:solidFill>
              </a:rPr>
              <a:t>Notweg</a:t>
            </a:r>
            <a:r>
              <a:rPr lang="de-DE" sz="5600" b="1" dirty="0" smtClean="0">
                <a:solidFill>
                  <a:srgbClr val="7030A0"/>
                </a:solidFill>
              </a:rPr>
              <a:t>:</a:t>
            </a:r>
            <a:r>
              <a:rPr lang="de-DE" sz="5600" b="1" dirty="0" smtClean="0"/>
              <a:t>            </a:t>
            </a:r>
            <a:r>
              <a:rPr lang="de-DE" sz="5600" b="1" dirty="0"/>
              <a:t>z.B. bei gefangenen Grundstücken. </a:t>
            </a:r>
            <a:r>
              <a:rPr lang="de-DE" sz="5600" b="1" dirty="0" smtClean="0"/>
              <a:t> Im </a:t>
            </a:r>
            <a:r>
              <a:rPr lang="de-DE" sz="5600" b="1" dirty="0"/>
              <a:t>Streitfall legt das Gericht fest, </a:t>
            </a:r>
          </a:p>
          <a:p>
            <a:r>
              <a:rPr lang="de-DE" sz="5600" b="1" dirty="0"/>
              <a:t>              </a:t>
            </a:r>
            <a:r>
              <a:rPr lang="de-DE" sz="5600" b="1" dirty="0" smtClean="0"/>
              <a:t>              wie </a:t>
            </a:r>
            <a:r>
              <a:rPr lang="de-DE" sz="5600" b="1" dirty="0"/>
              <a:t>der </a:t>
            </a:r>
            <a:r>
              <a:rPr lang="de-DE" sz="5600" b="1" dirty="0" err="1"/>
              <a:t>Notweg</a:t>
            </a:r>
            <a:r>
              <a:rPr lang="de-DE" sz="5600" b="1" dirty="0"/>
              <a:t> zu verlaufen hat, und es ist auch eine  Wegerente zu zahlen; </a:t>
            </a:r>
            <a:endParaRPr lang="de-DE" sz="5600" b="1" dirty="0" smtClean="0"/>
          </a:p>
          <a:p>
            <a:r>
              <a:rPr lang="de-DE" sz="5600" b="1" dirty="0"/>
              <a:t> </a:t>
            </a:r>
            <a:r>
              <a:rPr lang="de-DE" sz="5600" b="1" dirty="0" smtClean="0"/>
              <a:t>                           die </a:t>
            </a:r>
            <a:r>
              <a:rPr lang="de-DE" sz="5600" b="1" dirty="0"/>
              <a:t>Höhe </a:t>
            </a:r>
            <a:r>
              <a:rPr lang="de-DE" sz="5600" b="1" dirty="0" smtClean="0"/>
              <a:t>der </a:t>
            </a:r>
            <a:r>
              <a:rPr lang="de-DE" sz="5600" b="1" dirty="0"/>
              <a:t>Wegerente bestimmt wiederum das Gericht.</a:t>
            </a:r>
          </a:p>
          <a:p>
            <a:r>
              <a:rPr lang="de-DE" sz="5600" b="1" dirty="0"/>
              <a:t> </a:t>
            </a:r>
          </a:p>
          <a:p>
            <a:r>
              <a:rPr lang="de-DE" sz="5600" b="1" dirty="0" smtClean="0"/>
              <a:t>Alle </a:t>
            </a:r>
            <a:r>
              <a:rPr lang="de-DE" sz="5600" b="1" dirty="0"/>
              <a:t>Wegerechte, die auf diese Weise vereinbart werden (mit Ausnahme des </a:t>
            </a:r>
            <a:r>
              <a:rPr lang="de-DE" sz="5600" b="1" dirty="0" err="1"/>
              <a:t>Notweges</a:t>
            </a:r>
            <a:r>
              <a:rPr lang="de-DE" sz="5600" b="1" dirty="0"/>
              <a:t>, der nicht vereinbart wird), gelten nicht allgemein, sondern nutzungsberechtigt sind nur die Vertragspartner. Wenn in dem abgeschlossenen Vertrag geregelt ist, dass der Berechtigte das Wegerecht auch anderen Personen gewähren kann, dürfen auch Dritte das Wegerecht ausüben. Fehlt es an einer solchen Regelung im Vertrag, steht das Wegerecht nur dem Vertragspartner zu.</a:t>
            </a:r>
          </a:p>
          <a:p>
            <a:endParaRPr lang="de-DE" dirty="0"/>
          </a:p>
        </p:txBody>
      </p:sp>
    </p:spTree>
    <p:extLst>
      <p:ext uri="{BB962C8B-B14F-4D97-AF65-F5344CB8AC3E}">
        <p14:creationId xmlns:p14="http://schemas.microsoft.com/office/powerpoint/2010/main" val="3934954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HGV Saarland Mitte e.V.</a:t>
            </a:r>
            <a:endParaRPr lang="de-DE" dirty="0"/>
          </a:p>
        </p:txBody>
      </p:sp>
      <p:sp>
        <p:nvSpPr>
          <p:cNvPr id="3" name="Inhaltsplatzhalter 2"/>
          <p:cNvSpPr>
            <a:spLocks noGrp="1"/>
          </p:cNvSpPr>
          <p:nvPr>
            <p:ph idx="1"/>
          </p:nvPr>
        </p:nvSpPr>
        <p:spPr/>
        <p:txBody>
          <a:bodyPr>
            <a:normAutofit fontScale="70000" lnSpcReduction="20000"/>
          </a:bodyPr>
          <a:lstStyle/>
          <a:p>
            <a:pPr marL="0" indent="0" algn="ctr">
              <a:buNone/>
            </a:pPr>
            <a:r>
              <a:rPr lang="de-DE" b="1" dirty="0">
                <a:solidFill>
                  <a:srgbClr val="00B050"/>
                </a:solidFill>
              </a:rPr>
              <a:t>Wie sind Wegerechte auszuüben und wie erfahre ich, wie das Recht ausgestaltet ist?</a:t>
            </a:r>
          </a:p>
          <a:p>
            <a:pPr marL="0" indent="0">
              <a:buNone/>
            </a:pPr>
            <a:endParaRPr lang="de-DE" dirty="0"/>
          </a:p>
          <a:p>
            <a:r>
              <a:rPr lang="de-DE" dirty="0"/>
              <a:t>Für Wegerechte, die im Grundbuch eingetragen sind, ergibt sich das aus der notariellen Urkunde; diese notarielle Urkunde kann bei dem Grundbuchamt angefordert und eingesehen werden.</a:t>
            </a:r>
          </a:p>
          <a:p>
            <a:r>
              <a:rPr lang="de-DE" dirty="0"/>
              <a:t>Im Grundbuch selbst, d. h. in einem Auszug, den man von dem Gericht erhält, ist die Art und Weise, wie das Wegerecht ausgeübt werden </a:t>
            </a:r>
            <a:r>
              <a:rPr lang="de-DE" dirty="0" smtClean="0"/>
              <a:t>kann, oft </a:t>
            </a:r>
            <a:r>
              <a:rPr lang="de-DE" dirty="0"/>
              <a:t>nur unvollständig angegeben. Insbesondere fehlt oft die Breite des Weges; manchmal heißt es nur allgemein: Geh und Fahrrecht. Das genügt nicht, um das Recht tatsächlich vollständig prüfen zu können.</a:t>
            </a:r>
          </a:p>
          <a:p>
            <a:r>
              <a:rPr lang="de-DE" dirty="0"/>
              <a:t>Sie sollten also zum Grundbuchamt gehen, wenn Zweifel </a:t>
            </a:r>
            <a:r>
              <a:rPr lang="de-DE" dirty="0" smtClean="0"/>
              <a:t>bestehen, </a:t>
            </a:r>
            <a:r>
              <a:rPr lang="de-DE" dirty="0"/>
              <a:t>und dort die notarielle Urkunde einsehen, die errichtet wurde, bevor das Wegerecht in das Grundbuch eingetragen wurde.</a:t>
            </a:r>
          </a:p>
          <a:p>
            <a:endParaRPr lang="de-DE" dirty="0"/>
          </a:p>
        </p:txBody>
      </p:sp>
    </p:spTree>
    <p:extLst>
      <p:ext uri="{BB962C8B-B14F-4D97-AF65-F5344CB8AC3E}">
        <p14:creationId xmlns:p14="http://schemas.microsoft.com/office/powerpoint/2010/main" val="2652915572"/>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652</Words>
  <Application>Microsoft Office PowerPoint</Application>
  <PresentationFormat>Bildschirmpräsentation (4:3)</PresentationFormat>
  <Paragraphs>163</Paragraphs>
  <Slides>14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Calibri</vt:lpstr>
      <vt:lpstr>Larissa</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lpstr>HGV Saarland Mitte e.V.</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HGV Saarland Mitte e.V.</dc:title>
  <dc:creator>User</dc:creator>
  <cp:lastModifiedBy>Windows</cp:lastModifiedBy>
  <cp:revision>16</cp:revision>
  <cp:lastPrinted>2022-07-14T06:53:46Z</cp:lastPrinted>
  <dcterms:created xsi:type="dcterms:W3CDTF">2022-07-13T07:01:36Z</dcterms:created>
  <dcterms:modified xsi:type="dcterms:W3CDTF">2022-08-04T09:23:18Z</dcterms:modified>
</cp:coreProperties>
</file>